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379" r:id="rId7"/>
    <p:sldId id="264" r:id="rId8"/>
    <p:sldId id="382" r:id="rId9"/>
    <p:sldId id="380" r:id="rId10"/>
    <p:sldId id="383" r:id="rId11"/>
    <p:sldId id="384" r:id="rId12"/>
    <p:sldId id="385" r:id="rId13"/>
    <p:sldId id="386" r:id="rId14"/>
    <p:sldId id="387" r:id="rId15"/>
    <p:sldId id="388" r:id="rId16"/>
    <p:sldId id="395" r:id="rId17"/>
    <p:sldId id="389" r:id="rId18"/>
    <p:sldId id="390" r:id="rId19"/>
    <p:sldId id="391" r:id="rId20"/>
    <p:sldId id="392" r:id="rId21"/>
    <p:sldId id="393" r:id="rId22"/>
    <p:sldId id="394"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E468A-77BC-474C-A55C-1313806FD7AF}" v="23" dt="2020-04-01T18:29:08.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4660"/>
  </p:normalViewPr>
  <p:slideViewPr>
    <p:cSldViewPr snapToGrid="0">
      <p:cViewPr varScale="1">
        <p:scale>
          <a:sx n="115" d="100"/>
          <a:sy n="115" d="100"/>
        </p:scale>
        <p:origin x="44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Hiltebeitel" userId="88e47e51-6838-4738-973d-4735428d7b5e" providerId="ADAL" clId="{A69E468A-77BC-474C-A55C-1313806FD7AF}"/>
    <pc:docChg chg="undo custSel mod addSld delSld modSld addMainMaster delMainMaster modMainMaster">
      <pc:chgData name="Laurie Hiltebeitel" userId="88e47e51-6838-4738-973d-4735428d7b5e" providerId="ADAL" clId="{A69E468A-77BC-474C-A55C-1313806FD7AF}" dt="2020-04-01T18:32:42.743" v="715" actId="113"/>
      <pc:docMkLst>
        <pc:docMk/>
      </pc:docMkLst>
      <pc:sldChg chg="add">
        <pc:chgData name="Laurie Hiltebeitel" userId="88e47e51-6838-4738-973d-4735428d7b5e" providerId="ADAL" clId="{A69E468A-77BC-474C-A55C-1313806FD7AF}" dt="2020-03-31T21:18:32.047" v="2"/>
        <pc:sldMkLst>
          <pc:docMk/>
          <pc:sldMk cId="1810102238" sldId="258"/>
        </pc:sldMkLst>
      </pc:sldChg>
      <pc:sldChg chg="add">
        <pc:chgData name="Laurie Hiltebeitel" userId="88e47e51-6838-4738-973d-4735428d7b5e" providerId="ADAL" clId="{A69E468A-77BC-474C-A55C-1313806FD7AF}" dt="2020-03-31T21:20:10.247" v="3"/>
        <pc:sldMkLst>
          <pc:docMk/>
          <pc:sldMk cId="4204961386" sldId="259"/>
        </pc:sldMkLst>
      </pc:sldChg>
      <pc:sldChg chg="addSp delSp modSp add mod setBg">
        <pc:chgData name="Laurie Hiltebeitel" userId="88e47e51-6838-4738-973d-4735428d7b5e" providerId="ADAL" clId="{A69E468A-77BC-474C-A55C-1313806FD7AF}" dt="2020-04-01T18:32:42.743" v="715" actId="113"/>
        <pc:sldMkLst>
          <pc:docMk/>
          <pc:sldMk cId="1412429320" sldId="262"/>
        </pc:sldMkLst>
        <pc:spChg chg="add mod">
          <ac:chgData name="Laurie Hiltebeitel" userId="88e47e51-6838-4738-973d-4735428d7b5e" providerId="ADAL" clId="{A69E468A-77BC-474C-A55C-1313806FD7AF}" dt="2020-04-01T18:32:42.743" v="715" actId="113"/>
          <ac:spMkLst>
            <pc:docMk/>
            <pc:sldMk cId="1412429320" sldId="262"/>
            <ac:spMk id="2" creationId="{D8A7FB7F-3C63-4260-8A59-546E9BECF0F8}"/>
          </ac:spMkLst>
        </pc:spChg>
        <pc:spChg chg="add del mod">
          <ac:chgData name="Laurie Hiltebeitel" userId="88e47e51-6838-4738-973d-4735428d7b5e" providerId="ADAL" clId="{A69E468A-77BC-474C-A55C-1313806FD7AF}" dt="2020-03-31T23:28:24.381" v="370" actId="478"/>
          <ac:spMkLst>
            <pc:docMk/>
            <pc:sldMk cId="1412429320" sldId="262"/>
            <ac:spMk id="4" creationId="{0823A179-2541-44F4-9995-F1505B7EE7D2}"/>
          </ac:spMkLst>
        </pc:spChg>
        <pc:spChg chg="add del mod">
          <ac:chgData name="Laurie Hiltebeitel" userId="88e47e51-6838-4738-973d-4735428d7b5e" providerId="ADAL" clId="{A69E468A-77BC-474C-A55C-1313806FD7AF}" dt="2020-04-01T18:22:04.373" v="625" actId="478"/>
          <ac:spMkLst>
            <pc:docMk/>
            <pc:sldMk cId="1412429320" sldId="262"/>
            <ac:spMk id="5" creationId="{970F9A5E-5A04-4E23-8631-36DCF4B2003F}"/>
          </ac:spMkLst>
        </pc:spChg>
        <pc:spChg chg="add del mod">
          <ac:chgData name="Laurie Hiltebeitel" userId="88e47e51-6838-4738-973d-4735428d7b5e" providerId="ADAL" clId="{A69E468A-77BC-474C-A55C-1313806FD7AF}" dt="2020-04-01T18:22:06.265" v="626" actId="478"/>
          <ac:spMkLst>
            <pc:docMk/>
            <pc:sldMk cId="1412429320" sldId="262"/>
            <ac:spMk id="6" creationId="{A8018569-085C-4A77-9087-4E3C02680D37}"/>
          </ac:spMkLst>
        </pc:spChg>
        <pc:spChg chg="add del">
          <ac:chgData name="Laurie Hiltebeitel" userId="88e47e51-6838-4738-973d-4735428d7b5e" providerId="ADAL" clId="{A69E468A-77BC-474C-A55C-1313806FD7AF}" dt="2020-04-01T18:32:01.208" v="703" actId="26606"/>
          <ac:spMkLst>
            <pc:docMk/>
            <pc:sldMk cId="1412429320" sldId="262"/>
            <ac:spMk id="17" creationId="{0700D48D-C9AA-4000-A912-29A4FEA98A9F}"/>
          </ac:spMkLst>
        </pc:spChg>
        <pc:spChg chg="add">
          <ac:chgData name="Laurie Hiltebeitel" userId="88e47e51-6838-4738-973d-4735428d7b5e" providerId="ADAL" clId="{A69E468A-77BC-474C-A55C-1313806FD7AF}" dt="2020-04-01T18:32:01.208" v="703" actId="26606"/>
          <ac:spMkLst>
            <pc:docMk/>
            <pc:sldMk cId="1412429320" sldId="262"/>
            <ac:spMk id="26" creationId="{823AC064-BC96-4F32-8AE1-B2FD38754823}"/>
          </ac:spMkLst>
        </pc:spChg>
        <pc:picChg chg="add mod ord">
          <ac:chgData name="Laurie Hiltebeitel" userId="88e47e51-6838-4738-973d-4735428d7b5e" providerId="ADAL" clId="{A69E468A-77BC-474C-A55C-1313806FD7AF}" dt="2020-04-01T18:32:01.208" v="703" actId="26606"/>
          <ac:picMkLst>
            <pc:docMk/>
            <pc:sldMk cId="1412429320" sldId="262"/>
            <ac:picMk id="3" creationId="{2C4D1B84-34FF-40CB-8F22-F5F649863D39}"/>
          </ac:picMkLst>
        </pc:picChg>
        <pc:picChg chg="add mod ord">
          <ac:chgData name="Laurie Hiltebeitel" userId="88e47e51-6838-4738-973d-4735428d7b5e" providerId="ADAL" clId="{A69E468A-77BC-474C-A55C-1313806FD7AF}" dt="2020-04-01T18:32:11.736" v="704" actId="1076"/>
          <ac:picMkLst>
            <pc:docMk/>
            <pc:sldMk cId="1412429320" sldId="262"/>
            <ac:picMk id="7" creationId="{D342E7B6-9CDF-4ABA-BBCB-885BD137CD91}"/>
          </ac:picMkLst>
        </pc:picChg>
        <pc:cxnChg chg="add del">
          <ac:chgData name="Laurie Hiltebeitel" userId="88e47e51-6838-4738-973d-4735428d7b5e" providerId="ADAL" clId="{A69E468A-77BC-474C-A55C-1313806FD7AF}" dt="2020-04-01T18:31:40.836" v="701" actId="26606"/>
          <ac:cxnSpMkLst>
            <pc:docMk/>
            <pc:sldMk cId="1412429320" sldId="262"/>
            <ac:cxnSpMk id="12" creationId="{1C6AAE25-BD23-41B5-AAE4-1DA5898C2ADB}"/>
          </ac:cxnSpMkLst>
        </pc:cxnChg>
        <pc:cxnChg chg="add del">
          <ac:chgData name="Laurie Hiltebeitel" userId="88e47e51-6838-4738-973d-4735428d7b5e" providerId="ADAL" clId="{A69E468A-77BC-474C-A55C-1313806FD7AF}" dt="2020-04-01T18:32:01.208" v="703" actId="26606"/>
          <ac:cxnSpMkLst>
            <pc:docMk/>
            <pc:sldMk cId="1412429320" sldId="262"/>
            <ac:cxnSpMk id="19" creationId="{805E69BC-D844-4AB5-9E35-ED458EE29655}"/>
          </ac:cxnSpMkLst>
        </pc:cxnChg>
        <pc:cxnChg chg="add del">
          <ac:chgData name="Laurie Hiltebeitel" userId="88e47e51-6838-4738-973d-4735428d7b5e" providerId="ADAL" clId="{A69E468A-77BC-474C-A55C-1313806FD7AF}" dt="2020-04-01T18:32:01.208" v="703" actId="26606"/>
          <ac:cxnSpMkLst>
            <pc:docMk/>
            <pc:sldMk cId="1412429320" sldId="262"/>
            <ac:cxnSpMk id="21" creationId="{4312C673-8179-457E-AD2A-D1FAE4CC961A}"/>
          </ac:cxnSpMkLst>
        </pc:cxnChg>
        <pc:cxnChg chg="add">
          <ac:chgData name="Laurie Hiltebeitel" userId="88e47e51-6838-4738-973d-4735428d7b5e" providerId="ADAL" clId="{A69E468A-77BC-474C-A55C-1313806FD7AF}" dt="2020-04-01T18:32:01.208" v="703" actId="26606"/>
          <ac:cxnSpMkLst>
            <pc:docMk/>
            <pc:sldMk cId="1412429320" sldId="262"/>
            <ac:cxnSpMk id="28" creationId="{7E7C77BC-7138-40B1-A15B-20F57A494629}"/>
          </ac:cxnSpMkLst>
        </pc:cxnChg>
        <pc:cxnChg chg="add">
          <ac:chgData name="Laurie Hiltebeitel" userId="88e47e51-6838-4738-973d-4735428d7b5e" providerId="ADAL" clId="{A69E468A-77BC-474C-A55C-1313806FD7AF}" dt="2020-04-01T18:32:01.208" v="703" actId="26606"/>
          <ac:cxnSpMkLst>
            <pc:docMk/>
            <pc:sldMk cId="1412429320" sldId="262"/>
            <ac:cxnSpMk id="30" creationId="{DB146403-F3D6-484B-B2ED-97F9565D0370}"/>
          </ac:cxnSpMkLst>
        </pc:cxnChg>
      </pc:sldChg>
      <pc:sldChg chg="add">
        <pc:chgData name="Laurie Hiltebeitel" userId="88e47e51-6838-4738-973d-4735428d7b5e" providerId="ADAL" clId="{A69E468A-77BC-474C-A55C-1313806FD7AF}" dt="2020-03-31T21:18:16.709" v="1"/>
        <pc:sldMkLst>
          <pc:docMk/>
          <pc:sldMk cId="1094894588" sldId="263"/>
        </pc:sldMkLst>
      </pc:sldChg>
      <pc:sldChg chg="add del">
        <pc:chgData name="Laurie Hiltebeitel" userId="88e47e51-6838-4738-973d-4735428d7b5e" providerId="ADAL" clId="{A69E468A-77BC-474C-A55C-1313806FD7AF}" dt="2020-03-31T23:19:24.737" v="18"/>
        <pc:sldMkLst>
          <pc:docMk/>
          <pc:sldMk cId="1181230501" sldId="264"/>
        </pc:sldMkLst>
      </pc:sldChg>
      <pc:sldChg chg="add del">
        <pc:chgData name="Laurie Hiltebeitel" userId="88e47e51-6838-4738-973d-4735428d7b5e" providerId="ADAL" clId="{A69E468A-77BC-474C-A55C-1313806FD7AF}" dt="2020-03-31T23:19:08.267" v="16" actId="47"/>
        <pc:sldMkLst>
          <pc:docMk/>
          <pc:sldMk cId="3020835667" sldId="264"/>
        </pc:sldMkLst>
      </pc:sldChg>
      <pc:sldChg chg="add">
        <pc:chgData name="Laurie Hiltebeitel" userId="88e47e51-6838-4738-973d-4735428d7b5e" providerId="ADAL" clId="{A69E468A-77BC-474C-A55C-1313806FD7AF}" dt="2020-04-01T18:26:05.925" v="627"/>
        <pc:sldMkLst>
          <pc:docMk/>
          <pc:sldMk cId="3203236435" sldId="264"/>
        </pc:sldMkLst>
      </pc:sldChg>
      <pc:sldChg chg="modSp add">
        <pc:chgData name="Laurie Hiltebeitel" userId="88e47e51-6838-4738-973d-4735428d7b5e" providerId="ADAL" clId="{A69E468A-77BC-474C-A55C-1313806FD7AF}" dt="2020-04-01T18:27:39.658" v="631" actId="1076"/>
        <pc:sldMkLst>
          <pc:docMk/>
          <pc:sldMk cId="3401372072" sldId="378"/>
        </pc:sldMkLst>
        <pc:spChg chg="mod">
          <ac:chgData name="Laurie Hiltebeitel" userId="88e47e51-6838-4738-973d-4735428d7b5e" providerId="ADAL" clId="{A69E468A-77BC-474C-A55C-1313806FD7AF}" dt="2020-04-01T18:27:39.658" v="631" actId="1076"/>
          <ac:spMkLst>
            <pc:docMk/>
            <pc:sldMk cId="3401372072" sldId="378"/>
            <ac:spMk id="2" creationId="{00000000-0000-0000-0000-000000000000}"/>
          </ac:spMkLst>
        </pc:spChg>
        <pc:picChg chg="mod">
          <ac:chgData name="Laurie Hiltebeitel" userId="88e47e51-6838-4738-973d-4735428d7b5e" providerId="ADAL" clId="{A69E468A-77BC-474C-A55C-1313806FD7AF}" dt="2020-04-01T18:27:28.780" v="629" actId="1076"/>
          <ac:picMkLst>
            <pc:docMk/>
            <pc:sldMk cId="3401372072" sldId="378"/>
            <ac:picMk id="4" creationId="{EDA655B2-F8C5-264A-A40D-AF28ECE0A2DD}"/>
          </ac:picMkLst>
        </pc:picChg>
      </pc:sldChg>
      <pc:sldMasterChg chg="addSldLayout delSldLayout modSldLayout">
        <pc:chgData name="Laurie Hiltebeitel" userId="88e47e51-6838-4738-973d-4735428d7b5e" providerId="ADAL" clId="{A69E468A-77BC-474C-A55C-1313806FD7AF}" dt="2020-04-01T18:20:19.393" v="624" actId="5793"/>
        <pc:sldMasterMkLst>
          <pc:docMk/>
          <pc:sldMasterMk cId="933379733" sldId="2147483648"/>
        </pc:sldMasterMkLst>
        <pc:sldLayoutChg chg="addSp delSp modSp">
          <pc:chgData name="Laurie Hiltebeitel" userId="88e47e51-6838-4738-973d-4735428d7b5e" providerId="ADAL" clId="{A69E468A-77BC-474C-A55C-1313806FD7AF}" dt="2020-04-01T18:20:19.393" v="624" actId="5793"/>
          <pc:sldLayoutMkLst>
            <pc:docMk/>
            <pc:sldMasterMk cId="933379733" sldId="2147483648"/>
            <pc:sldLayoutMk cId="2752109533" sldId="2147483660"/>
          </pc:sldLayoutMkLst>
          <pc:spChg chg="add del mod">
            <ac:chgData name="Laurie Hiltebeitel" userId="88e47e51-6838-4738-973d-4735428d7b5e" providerId="ADAL" clId="{A69E468A-77BC-474C-A55C-1313806FD7AF}" dt="2020-03-31T22:52:13.519" v="11" actId="6549"/>
            <ac:spMkLst>
              <pc:docMk/>
              <pc:sldMasterMk cId="933379733" sldId="2147483648"/>
              <pc:sldLayoutMk cId="2752109533" sldId="2147483660"/>
              <ac:spMk id="4" creationId="{005B8015-DDA5-445A-840A-9699120EABA7}"/>
            </ac:spMkLst>
          </pc:spChg>
          <pc:spChg chg="mod">
            <ac:chgData name="Laurie Hiltebeitel" userId="88e47e51-6838-4738-973d-4735428d7b5e" providerId="ADAL" clId="{A69E468A-77BC-474C-A55C-1313806FD7AF}" dt="2020-04-01T18:20:19.393" v="624" actId="5793"/>
            <ac:spMkLst>
              <pc:docMk/>
              <pc:sldMasterMk cId="933379733" sldId="2147483648"/>
              <pc:sldLayoutMk cId="2752109533" sldId="2147483660"/>
              <ac:spMk id="13" creationId="{3AFBAC52-9F0B-7943-8901-76F8F4A8EC21}"/>
            </ac:spMkLst>
          </pc:spChg>
        </pc:sldLayoutChg>
        <pc:sldLayoutChg chg="modSp">
          <pc:chgData name="Laurie Hiltebeitel" userId="88e47e51-6838-4738-973d-4735428d7b5e" providerId="ADAL" clId="{A69E468A-77BC-474C-A55C-1313806FD7AF}" dt="2020-04-01T18:18:04.432" v="619" actId="20577"/>
          <pc:sldLayoutMkLst>
            <pc:docMk/>
            <pc:sldMasterMk cId="933379733" sldId="2147483648"/>
            <pc:sldLayoutMk cId="192351322" sldId="2147483663"/>
          </pc:sldLayoutMkLst>
          <pc:spChg chg="mod">
            <ac:chgData name="Laurie Hiltebeitel" userId="88e47e51-6838-4738-973d-4735428d7b5e" providerId="ADAL" clId="{A69E468A-77BC-474C-A55C-1313806FD7AF}" dt="2020-04-01T18:18:04.432" v="619" actId="20577"/>
            <ac:spMkLst>
              <pc:docMk/>
              <pc:sldMasterMk cId="933379733" sldId="2147483648"/>
              <pc:sldLayoutMk cId="192351322" sldId="2147483663"/>
              <ac:spMk id="8" creationId="{782313AB-5420-479E-8C9F-5B1CD5231C95}"/>
            </ac:spMkLst>
          </pc:spChg>
        </pc:sldLayoutChg>
        <pc:sldLayoutChg chg="delSp modSp">
          <pc:chgData name="Laurie Hiltebeitel" userId="88e47e51-6838-4738-973d-4735428d7b5e" providerId="ADAL" clId="{A69E468A-77BC-474C-A55C-1313806FD7AF}" dt="2020-03-31T23:18:18.357" v="15"/>
          <pc:sldLayoutMkLst>
            <pc:docMk/>
            <pc:sldMasterMk cId="933379733" sldId="2147483648"/>
            <pc:sldLayoutMk cId="3042786156" sldId="2147483664"/>
          </pc:sldLayoutMkLst>
          <pc:spChg chg="del mod">
            <ac:chgData name="Laurie Hiltebeitel" userId="88e47e51-6838-4738-973d-4735428d7b5e" providerId="ADAL" clId="{A69E468A-77BC-474C-A55C-1313806FD7AF}" dt="2020-03-31T23:18:18.357" v="15"/>
            <ac:spMkLst>
              <pc:docMk/>
              <pc:sldMasterMk cId="933379733" sldId="2147483648"/>
              <pc:sldLayoutMk cId="3042786156" sldId="2147483664"/>
              <ac:spMk id="4" creationId="{005B8015-DDA5-445A-840A-9699120EABA7}"/>
            </ac:spMkLst>
          </pc:spChg>
          <pc:spChg chg="mod">
            <ac:chgData name="Laurie Hiltebeitel" userId="88e47e51-6838-4738-973d-4735428d7b5e" providerId="ADAL" clId="{A69E468A-77BC-474C-A55C-1313806FD7AF}" dt="2020-03-31T23:18:10.679" v="13" actId="20577"/>
            <ac:spMkLst>
              <pc:docMk/>
              <pc:sldMasterMk cId="933379733" sldId="2147483648"/>
              <pc:sldLayoutMk cId="3042786156" sldId="2147483664"/>
              <ac:spMk id="13" creationId="{3AFBAC52-9F0B-7943-8901-76F8F4A8EC21}"/>
            </ac:spMkLst>
          </pc:spChg>
        </pc:sldLayoutChg>
        <pc:sldLayoutChg chg="new del mod">
          <pc:chgData name="Laurie Hiltebeitel" userId="88e47e51-6838-4738-973d-4735428d7b5e" providerId="ADAL" clId="{A69E468A-77BC-474C-A55C-1313806FD7AF}" dt="2020-03-31T23:20:30.234" v="22" actId="11236"/>
          <pc:sldLayoutMkLst>
            <pc:docMk/>
            <pc:sldMasterMk cId="933379733" sldId="2147483648"/>
            <pc:sldLayoutMk cId="4062243631" sldId="2147483665"/>
          </pc:sldLayoutMkLst>
        </pc:sldLayoutChg>
      </pc:sldMasterChg>
      <pc:sldMasterChg chg="new del mod addSldLayout delSldLayout">
        <pc:chgData name="Laurie Hiltebeitel" userId="88e47e51-6838-4738-973d-4735428d7b5e" providerId="ADAL" clId="{A69E468A-77BC-474C-A55C-1313806FD7AF}" dt="2020-03-31T23:19:59.461" v="20" actId="6938"/>
        <pc:sldMasterMkLst>
          <pc:docMk/>
          <pc:sldMasterMk cId="2281565984" sldId="2147483665"/>
        </pc:sldMasterMkLst>
        <pc:sldLayoutChg chg="new del replId">
          <pc:chgData name="Laurie Hiltebeitel" userId="88e47e51-6838-4738-973d-4735428d7b5e" providerId="ADAL" clId="{A69E468A-77BC-474C-A55C-1313806FD7AF}" dt="2020-03-31T23:19:59.461" v="20" actId="6938"/>
          <pc:sldLayoutMkLst>
            <pc:docMk/>
            <pc:sldMasterMk cId="2281565984" sldId="2147483665"/>
            <pc:sldLayoutMk cId="2258584631" sldId="2147483666"/>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979836791" sldId="2147483667"/>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2936262556" sldId="2147483668"/>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3691000162" sldId="2147483669"/>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678643823" sldId="2147483670"/>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756218488" sldId="2147483671"/>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926525234" sldId="2147483672"/>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581214725" sldId="2147483673"/>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1964442895" sldId="2147483674"/>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1994598024" sldId="2147483675"/>
          </pc:sldLayoutMkLst>
        </pc:sldLayoutChg>
        <pc:sldLayoutChg chg="new del replId">
          <pc:chgData name="Laurie Hiltebeitel" userId="88e47e51-6838-4738-973d-4735428d7b5e" providerId="ADAL" clId="{A69E468A-77BC-474C-A55C-1313806FD7AF}" dt="2020-03-31T23:19:59.461" v="20" actId="6938"/>
          <pc:sldLayoutMkLst>
            <pc:docMk/>
            <pc:sldMasterMk cId="2281565984" sldId="2147483665"/>
            <pc:sldLayoutMk cId="4196706544" sldId="214748367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info@aawconline.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3A86-631A-4565-B833-EF6D9CCFE9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1C4911-1D73-4B98-84F2-8DC1C7162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240C9D-580F-4F7E-89EB-CA6E8DEEC4F3}"/>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5" name="Footer Placeholder 4">
            <a:extLst>
              <a:ext uri="{FF2B5EF4-FFF2-40B4-BE49-F238E27FC236}">
                <a16:creationId xmlns:a16="http://schemas.microsoft.com/office/drawing/2014/main" id="{A5125EB4-DBF8-4AEA-94FA-7AD18BEC6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763C4-3403-41EF-A130-9CF5AACD621C}"/>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34792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AA8D-5D5C-4778-BF61-1A9B15070B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E641C3-90F1-4BEE-864D-575DAB3092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77CF1-89BC-4753-9D8C-98EA8D247A79}"/>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5" name="Footer Placeholder 4">
            <a:extLst>
              <a:ext uri="{FF2B5EF4-FFF2-40B4-BE49-F238E27FC236}">
                <a16:creationId xmlns:a16="http://schemas.microsoft.com/office/drawing/2014/main" id="{975FE2B7-61A2-4053-86FA-6B30A9584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67095-C86B-4033-A5AF-FF9827B8ED3E}"/>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106730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5ADEA-E13C-4677-9299-6DE6A0BB9F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ABFCE1-76EF-4635-A6D5-D711813EB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FD244-FE83-42D3-A5CA-206CC18FAB8C}"/>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5" name="Footer Placeholder 4">
            <a:extLst>
              <a:ext uri="{FF2B5EF4-FFF2-40B4-BE49-F238E27FC236}">
                <a16:creationId xmlns:a16="http://schemas.microsoft.com/office/drawing/2014/main" id="{E9AA2CE1-ABB7-4891-8FD9-27C0E72E4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22B4-6A06-47DD-8545-B8F94ACEE01C}"/>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120357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3843C13D-BD28-1044-A16D-AA5D149C986D}"/>
              </a:ext>
            </a:extLst>
          </p:cNvPr>
          <p:cNvSpPr/>
          <p:nvPr userDrawn="1"/>
        </p:nvSpPr>
        <p:spPr>
          <a:xfrm>
            <a:off x="-51320" y="-9330"/>
            <a:ext cx="9448800" cy="6885990"/>
          </a:xfrm>
          <a:custGeom>
            <a:avLst/>
            <a:gdLst>
              <a:gd name="connsiteX0" fmla="*/ 0 w 12192000"/>
              <a:gd name="connsiteY0" fmla="*/ 0 h 6941975"/>
              <a:gd name="connsiteX1" fmla="*/ 12192000 w 12192000"/>
              <a:gd name="connsiteY1" fmla="*/ 0 h 6941975"/>
              <a:gd name="connsiteX2" fmla="*/ 12192000 w 12192000"/>
              <a:gd name="connsiteY2" fmla="*/ 6941975 h 6941975"/>
              <a:gd name="connsiteX3" fmla="*/ 0 w 12192000"/>
              <a:gd name="connsiteY3" fmla="*/ 6941975 h 6941975"/>
              <a:gd name="connsiteX4" fmla="*/ 0 w 12192000"/>
              <a:gd name="connsiteY4" fmla="*/ 0 h 6941975"/>
              <a:gd name="connsiteX0" fmla="*/ 0 w 12192000"/>
              <a:gd name="connsiteY0" fmla="*/ 0 h 6941975"/>
              <a:gd name="connsiteX1" fmla="*/ 12192000 w 12192000"/>
              <a:gd name="connsiteY1" fmla="*/ 0 h 6941975"/>
              <a:gd name="connsiteX2" fmla="*/ 9738049 w 12192000"/>
              <a:gd name="connsiteY2" fmla="*/ 6941975 h 6941975"/>
              <a:gd name="connsiteX3" fmla="*/ 0 w 12192000"/>
              <a:gd name="connsiteY3" fmla="*/ 6941975 h 6941975"/>
              <a:gd name="connsiteX4" fmla="*/ 0 w 12192000"/>
              <a:gd name="connsiteY4" fmla="*/ 0 h 6941975"/>
              <a:gd name="connsiteX0" fmla="*/ 4180114 w 12192000"/>
              <a:gd name="connsiteY0" fmla="*/ 0 h 6941975"/>
              <a:gd name="connsiteX1" fmla="*/ 12192000 w 12192000"/>
              <a:gd name="connsiteY1" fmla="*/ 0 h 6941975"/>
              <a:gd name="connsiteX2" fmla="*/ 9738049 w 12192000"/>
              <a:gd name="connsiteY2" fmla="*/ 6941975 h 6941975"/>
              <a:gd name="connsiteX3" fmla="*/ 0 w 12192000"/>
              <a:gd name="connsiteY3" fmla="*/ 6941975 h 6941975"/>
              <a:gd name="connsiteX4" fmla="*/ 4180114 w 12192000"/>
              <a:gd name="connsiteY4" fmla="*/ 0 h 6941975"/>
              <a:gd name="connsiteX0" fmla="*/ 2808514 w 12192000"/>
              <a:gd name="connsiteY0" fmla="*/ 0 h 6941975"/>
              <a:gd name="connsiteX1" fmla="*/ 12192000 w 12192000"/>
              <a:gd name="connsiteY1" fmla="*/ 0 h 6941975"/>
              <a:gd name="connsiteX2" fmla="*/ 9738049 w 12192000"/>
              <a:gd name="connsiteY2" fmla="*/ 6941975 h 6941975"/>
              <a:gd name="connsiteX3" fmla="*/ 0 w 12192000"/>
              <a:gd name="connsiteY3" fmla="*/ 6941975 h 6941975"/>
              <a:gd name="connsiteX4" fmla="*/ 2808514 w 12192000"/>
              <a:gd name="connsiteY4" fmla="*/ 0 h 6941975"/>
              <a:gd name="connsiteX0" fmla="*/ 0 w 9383486"/>
              <a:gd name="connsiteY0" fmla="*/ 0 h 6941975"/>
              <a:gd name="connsiteX1" fmla="*/ 9383486 w 9383486"/>
              <a:gd name="connsiteY1" fmla="*/ 0 h 6941975"/>
              <a:gd name="connsiteX2" fmla="*/ 6929535 w 9383486"/>
              <a:gd name="connsiteY2" fmla="*/ 6941975 h 6941975"/>
              <a:gd name="connsiteX3" fmla="*/ 1017037 w 9383486"/>
              <a:gd name="connsiteY3" fmla="*/ 6223518 h 6941975"/>
              <a:gd name="connsiteX4" fmla="*/ 0 w 9383486"/>
              <a:gd name="connsiteY4" fmla="*/ 0 h 6941975"/>
              <a:gd name="connsiteX0" fmla="*/ 37322 w 9420808"/>
              <a:gd name="connsiteY0" fmla="*/ 0 h 6941975"/>
              <a:gd name="connsiteX1" fmla="*/ 9420808 w 9420808"/>
              <a:gd name="connsiteY1" fmla="*/ 0 h 6941975"/>
              <a:gd name="connsiteX2" fmla="*/ 6966857 w 9420808"/>
              <a:gd name="connsiteY2" fmla="*/ 6941975 h 6941975"/>
              <a:gd name="connsiteX3" fmla="*/ 0 w 9420808"/>
              <a:gd name="connsiteY3" fmla="*/ 6876660 h 6941975"/>
              <a:gd name="connsiteX4" fmla="*/ 37322 w 9420808"/>
              <a:gd name="connsiteY4" fmla="*/ 0 h 6941975"/>
              <a:gd name="connsiteX0" fmla="*/ 37322 w 9420808"/>
              <a:gd name="connsiteY0" fmla="*/ 0 h 6876660"/>
              <a:gd name="connsiteX1" fmla="*/ 9420808 w 9420808"/>
              <a:gd name="connsiteY1" fmla="*/ 0 h 6876660"/>
              <a:gd name="connsiteX2" fmla="*/ 6994849 w 9420808"/>
              <a:gd name="connsiteY2" fmla="*/ 6867330 h 6876660"/>
              <a:gd name="connsiteX3" fmla="*/ 0 w 9420808"/>
              <a:gd name="connsiteY3" fmla="*/ 6876660 h 6876660"/>
              <a:gd name="connsiteX4" fmla="*/ 37322 w 9420808"/>
              <a:gd name="connsiteY4" fmla="*/ 0 h 6876660"/>
              <a:gd name="connsiteX0" fmla="*/ 0 w 9448800"/>
              <a:gd name="connsiteY0" fmla="*/ 0 h 6885990"/>
              <a:gd name="connsiteX1" fmla="*/ 9448800 w 9448800"/>
              <a:gd name="connsiteY1" fmla="*/ 9330 h 6885990"/>
              <a:gd name="connsiteX2" fmla="*/ 7022841 w 9448800"/>
              <a:gd name="connsiteY2" fmla="*/ 6876660 h 6885990"/>
              <a:gd name="connsiteX3" fmla="*/ 27992 w 9448800"/>
              <a:gd name="connsiteY3" fmla="*/ 6885990 h 6885990"/>
              <a:gd name="connsiteX4" fmla="*/ 0 w 9448800"/>
              <a:gd name="connsiteY4" fmla="*/ 0 h 688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8800" h="6885990">
                <a:moveTo>
                  <a:pt x="0" y="0"/>
                </a:moveTo>
                <a:lnTo>
                  <a:pt x="9448800" y="9330"/>
                </a:lnTo>
                <a:lnTo>
                  <a:pt x="7022841" y="6876660"/>
                </a:lnTo>
                <a:lnTo>
                  <a:pt x="27992" y="688599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a:extLst>
              <a:ext uri="{FF2B5EF4-FFF2-40B4-BE49-F238E27FC236}">
                <a16:creationId xmlns:a16="http://schemas.microsoft.com/office/drawing/2014/main" id="{80B87265-03E3-0F42-9FD0-AA68859F06C6}"/>
              </a:ext>
            </a:extLst>
          </p:cNvPr>
          <p:cNvPicPr>
            <a:picLocks noChangeAspect="1"/>
          </p:cNvPicPr>
          <p:nvPr userDrawn="1"/>
        </p:nvPicPr>
        <p:blipFill>
          <a:blip r:embed="rId2"/>
          <a:stretch>
            <a:fillRect/>
          </a:stretch>
        </p:blipFill>
        <p:spPr>
          <a:xfrm>
            <a:off x="50065" y="5194305"/>
            <a:ext cx="11353800" cy="989157"/>
          </a:xfrm>
          <a:prstGeom prst="rect">
            <a:avLst/>
          </a:prstGeom>
        </p:spPr>
      </p:pic>
      <p:sp>
        <p:nvSpPr>
          <p:cNvPr id="13" name="Title 1">
            <a:extLst>
              <a:ext uri="{FF2B5EF4-FFF2-40B4-BE49-F238E27FC236}">
                <a16:creationId xmlns:a16="http://schemas.microsoft.com/office/drawing/2014/main" id="{3AFBAC52-9F0B-7943-8901-76F8F4A8EC21}"/>
              </a:ext>
            </a:extLst>
          </p:cNvPr>
          <p:cNvSpPr>
            <a:spLocks noGrp="1"/>
          </p:cNvSpPr>
          <p:nvPr>
            <p:ph type="title" hasCustomPrompt="1"/>
          </p:nvPr>
        </p:nvSpPr>
        <p:spPr>
          <a:xfrm>
            <a:off x="264355" y="5398034"/>
            <a:ext cx="10515600" cy="581698"/>
          </a:xfrm>
          <a:ln>
            <a:noFill/>
          </a:ln>
        </p:spPr>
        <p:txBody>
          <a:bodyPr anchor="t">
            <a:normAutofit/>
          </a:bodyPr>
          <a:lstStyle>
            <a:lvl1pPr>
              <a:defRPr sz="4000">
                <a:solidFill>
                  <a:schemeClr val="bg1"/>
                </a:solidFill>
              </a:defRPr>
            </a:lvl1pPr>
          </a:lstStyle>
          <a:p>
            <a:r>
              <a:rPr lang="en-US" dirty="0"/>
              <a:t>The Webinar will begin in a few moments …</a:t>
            </a:r>
          </a:p>
        </p:txBody>
      </p:sp>
      <p:pic>
        <p:nvPicPr>
          <p:cNvPr id="3" name="Picture 2" descr="A picture containing meter&#10;&#10;Description automatically generated">
            <a:extLst>
              <a:ext uri="{FF2B5EF4-FFF2-40B4-BE49-F238E27FC236}">
                <a16:creationId xmlns:a16="http://schemas.microsoft.com/office/drawing/2014/main" id="{62479613-C9C9-4979-B248-7AF707EBAE34}"/>
              </a:ext>
            </a:extLst>
          </p:cNvPr>
          <p:cNvPicPr>
            <a:picLocks noChangeAspect="1"/>
          </p:cNvPicPr>
          <p:nvPr userDrawn="1"/>
        </p:nvPicPr>
        <p:blipFill>
          <a:blip r:embed="rId3"/>
          <a:stretch>
            <a:fillRect/>
          </a:stretch>
        </p:blipFill>
        <p:spPr>
          <a:xfrm>
            <a:off x="915917" y="398458"/>
            <a:ext cx="6702566" cy="1036322"/>
          </a:xfrm>
          <a:prstGeom prst="rect">
            <a:avLst/>
          </a:prstGeom>
        </p:spPr>
      </p:pic>
      <p:sp>
        <p:nvSpPr>
          <p:cNvPr id="4" name="TextBox 3">
            <a:extLst>
              <a:ext uri="{FF2B5EF4-FFF2-40B4-BE49-F238E27FC236}">
                <a16:creationId xmlns:a16="http://schemas.microsoft.com/office/drawing/2014/main" id="{005B8015-DDA5-445A-840A-9699120EABA7}"/>
              </a:ext>
            </a:extLst>
          </p:cNvPr>
          <p:cNvSpPr txBox="1"/>
          <p:nvPr userDrawn="1"/>
        </p:nvSpPr>
        <p:spPr>
          <a:xfrm>
            <a:off x="915917" y="2093465"/>
            <a:ext cx="6702566" cy="2677656"/>
          </a:xfrm>
          <a:prstGeom prst="rect">
            <a:avLst/>
          </a:prstGeom>
          <a:noFill/>
        </p:spPr>
        <p:txBody>
          <a:bodyPr wrap="square" rtlCol="0">
            <a:spAutoFit/>
          </a:bodyPr>
          <a:lstStyle/>
          <a:p>
            <a:r>
              <a:rPr lang="en-US" sz="2800" dirty="0"/>
              <a:t>The AAWC is the preeminent multidisciplinary membership society whose mission is to promote excellence in education, clinical practice, public policy and research focused on the care of patients with and at-risk for wounds.</a:t>
            </a:r>
          </a:p>
        </p:txBody>
      </p:sp>
      <p:sp>
        <p:nvSpPr>
          <p:cNvPr id="15" name="TextBox 14">
            <a:extLst>
              <a:ext uri="{FF2B5EF4-FFF2-40B4-BE49-F238E27FC236}">
                <a16:creationId xmlns:a16="http://schemas.microsoft.com/office/drawing/2014/main" id="{816CD26F-3564-454E-A304-B09254281442}"/>
              </a:ext>
            </a:extLst>
          </p:cNvPr>
          <p:cNvSpPr txBox="1"/>
          <p:nvPr userDrawn="1"/>
        </p:nvSpPr>
        <p:spPr>
          <a:xfrm>
            <a:off x="8188550" y="3913357"/>
            <a:ext cx="3800336" cy="1077218"/>
          </a:xfrm>
          <a:prstGeom prst="rect">
            <a:avLst/>
          </a:prstGeom>
          <a:noFill/>
        </p:spPr>
        <p:txBody>
          <a:bodyPr wrap="none" rtlCol="0">
            <a:spAutoFit/>
          </a:bodyPr>
          <a:lstStyle/>
          <a:p>
            <a:r>
              <a:rPr lang="en-US" sz="3200" b="1" dirty="0">
                <a:solidFill>
                  <a:srgbClr val="FF0000"/>
                </a:solidFill>
              </a:rPr>
              <a:t>info@aawconline.org</a:t>
            </a:r>
          </a:p>
          <a:p>
            <a:r>
              <a:rPr lang="en-US" sz="3200" b="1" dirty="0">
                <a:solidFill>
                  <a:srgbClr val="FF0000"/>
                </a:solidFill>
              </a:rPr>
              <a:t>www.aawconline.org</a:t>
            </a:r>
          </a:p>
        </p:txBody>
      </p:sp>
      <p:sp>
        <p:nvSpPr>
          <p:cNvPr id="16" name="TextBox 15">
            <a:extLst>
              <a:ext uri="{FF2B5EF4-FFF2-40B4-BE49-F238E27FC236}">
                <a16:creationId xmlns:a16="http://schemas.microsoft.com/office/drawing/2014/main" id="{061E1E65-3598-471E-AF7F-DF64A0621FD3}"/>
              </a:ext>
            </a:extLst>
          </p:cNvPr>
          <p:cNvSpPr txBox="1"/>
          <p:nvPr userDrawn="1"/>
        </p:nvSpPr>
        <p:spPr>
          <a:xfrm>
            <a:off x="8188550" y="3400083"/>
            <a:ext cx="2054601" cy="584775"/>
          </a:xfrm>
          <a:prstGeom prst="rect">
            <a:avLst/>
          </a:prstGeom>
          <a:noFill/>
        </p:spPr>
        <p:txBody>
          <a:bodyPr wrap="none" rtlCol="0">
            <a:spAutoFit/>
          </a:bodyPr>
          <a:lstStyle/>
          <a:p>
            <a:r>
              <a:rPr lang="en-US" sz="3200" dirty="0"/>
              <a:t>Contact us:</a:t>
            </a:r>
          </a:p>
        </p:txBody>
      </p:sp>
    </p:spTree>
    <p:extLst>
      <p:ext uri="{BB962C8B-B14F-4D97-AF65-F5344CB8AC3E}">
        <p14:creationId xmlns:p14="http://schemas.microsoft.com/office/powerpoint/2010/main" val="275210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E5AF27-85C3-F84E-B8A4-BA2581FEE8F7}"/>
              </a:ext>
            </a:extLst>
          </p:cNvPr>
          <p:cNvSpPr/>
          <p:nvPr userDrawn="1"/>
        </p:nvSpPr>
        <p:spPr>
          <a:xfrm>
            <a:off x="0" y="-83976"/>
            <a:ext cx="12192000" cy="6941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8D9D435-DAAE-B444-A23B-5D1E700B3ED7}"/>
              </a:ext>
            </a:extLst>
          </p:cNvPr>
          <p:cNvPicPr>
            <a:picLocks noChangeAspect="1"/>
          </p:cNvPicPr>
          <p:nvPr userDrawn="1"/>
        </p:nvPicPr>
        <p:blipFill>
          <a:blip r:embed="rId2"/>
          <a:stretch>
            <a:fillRect/>
          </a:stretch>
        </p:blipFill>
        <p:spPr>
          <a:xfrm>
            <a:off x="0" y="5868843"/>
            <a:ext cx="11353800" cy="989157"/>
          </a:xfrm>
          <a:prstGeom prst="rect">
            <a:avLst/>
          </a:prstGeom>
        </p:spPr>
      </p:pic>
      <p:pic>
        <p:nvPicPr>
          <p:cNvPr id="14" name="Picture 13">
            <a:extLst>
              <a:ext uri="{FF2B5EF4-FFF2-40B4-BE49-F238E27FC236}">
                <a16:creationId xmlns:a16="http://schemas.microsoft.com/office/drawing/2014/main" id="{C0C38389-4CD3-0E43-B3C0-244E8C6CE76B}"/>
              </a:ext>
            </a:extLst>
          </p:cNvPr>
          <p:cNvPicPr>
            <a:picLocks noChangeAspect="1"/>
          </p:cNvPicPr>
          <p:nvPr userDrawn="1"/>
        </p:nvPicPr>
        <p:blipFill>
          <a:blip r:embed="rId3"/>
          <a:srcRect/>
          <a:stretch/>
        </p:blipFill>
        <p:spPr>
          <a:xfrm>
            <a:off x="80450" y="5958263"/>
            <a:ext cx="2410514" cy="803504"/>
          </a:xfrm>
          <a:prstGeom prst="rect">
            <a:avLst/>
          </a:prstGeom>
        </p:spPr>
      </p:pic>
      <p:sp>
        <p:nvSpPr>
          <p:cNvPr id="8" name="Content Placeholder 8">
            <a:extLst>
              <a:ext uri="{FF2B5EF4-FFF2-40B4-BE49-F238E27FC236}">
                <a16:creationId xmlns:a16="http://schemas.microsoft.com/office/drawing/2014/main" id="{782313AB-5420-479E-8C9F-5B1CD5231C95}"/>
              </a:ext>
            </a:extLst>
          </p:cNvPr>
          <p:cNvSpPr txBox="1">
            <a:spLocks/>
          </p:cNvSpPr>
          <p:nvPr userDrawn="1"/>
        </p:nvSpPr>
        <p:spPr>
          <a:xfrm>
            <a:off x="838199" y="700548"/>
            <a:ext cx="10515600" cy="50720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buFont typeface="Wingdings" panose="05000000000000000000" pitchFamily="2" charset="2"/>
              <a:buChar char="§"/>
            </a:pPr>
            <a:r>
              <a:rPr lang="en-US" sz="2800" dirty="0"/>
              <a:t>During the webinar comments or questions are appreciated</a:t>
            </a:r>
          </a:p>
          <a:p>
            <a:pPr lvl="1" algn="l">
              <a:spcAft>
                <a:spcPts val="1200"/>
              </a:spcAft>
              <a:buFont typeface="Wingdings" panose="05000000000000000000" pitchFamily="2" charset="2"/>
              <a:buChar char="§"/>
            </a:pPr>
            <a:r>
              <a:rPr lang="en-US" sz="2800" dirty="0"/>
              <a:t>Type your question into the Q &amp; A box</a:t>
            </a:r>
          </a:p>
          <a:p>
            <a:pPr lvl="1" algn="l">
              <a:spcAft>
                <a:spcPts val="1200"/>
              </a:spcAft>
              <a:buFont typeface="Wingdings" panose="05000000000000000000" pitchFamily="2" charset="2"/>
              <a:buChar char="§"/>
            </a:pPr>
            <a:r>
              <a:rPr lang="en-US" sz="2800" dirty="0"/>
              <a:t>I will share the question or comment with the other attendees</a:t>
            </a:r>
          </a:p>
          <a:p>
            <a:pPr algn="l">
              <a:spcAft>
                <a:spcPts val="1200"/>
              </a:spcAft>
              <a:buFont typeface="Wingdings" panose="05000000000000000000" pitchFamily="2" charset="2"/>
              <a:buChar char="§"/>
            </a:pPr>
            <a:r>
              <a:rPr lang="en-US" sz="2800" dirty="0"/>
              <a:t>A short evaluation will appear on your screen when we finish</a:t>
            </a:r>
          </a:p>
          <a:p>
            <a:pPr lvl="1" algn="l">
              <a:spcAft>
                <a:spcPts val="1200"/>
              </a:spcAft>
              <a:buFont typeface="Wingdings" panose="05000000000000000000" pitchFamily="2" charset="2"/>
              <a:buChar char="§"/>
            </a:pPr>
            <a:r>
              <a:rPr lang="en-US" sz="2800" dirty="0"/>
              <a:t>Please fill it out, you your input and insight is vital</a:t>
            </a:r>
          </a:p>
          <a:p>
            <a:pPr algn="l">
              <a:spcAft>
                <a:spcPts val="1200"/>
              </a:spcAft>
              <a:buFont typeface="Wingdings" panose="05000000000000000000" pitchFamily="2" charset="2"/>
              <a:buChar char="§"/>
            </a:pPr>
            <a:r>
              <a:rPr lang="en-US" sz="2800" dirty="0"/>
              <a:t>If you have recommendations or suggestions, please email 	</a:t>
            </a:r>
            <a:r>
              <a:rPr lang="en-US" sz="2800" dirty="0">
                <a:hlinkClick r:id="rId4"/>
              </a:rPr>
              <a:t>info@aawconline.org</a:t>
            </a:r>
            <a:r>
              <a:rPr lang="en-US" sz="2800" dirty="0"/>
              <a:t> </a:t>
            </a:r>
          </a:p>
          <a:p>
            <a:endParaRPr lang="en-US" dirty="0"/>
          </a:p>
        </p:txBody>
      </p:sp>
    </p:spTree>
    <p:extLst>
      <p:ext uri="{BB962C8B-B14F-4D97-AF65-F5344CB8AC3E}">
        <p14:creationId xmlns:p14="http://schemas.microsoft.com/office/powerpoint/2010/main" val="19235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E5AF27-85C3-F84E-B8A4-BA2581FEE8F7}"/>
              </a:ext>
            </a:extLst>
          </p:cNvPr>
          <p:cNvSpPr/>
          <p:nvPr userDrawn="1"/>
        </p:nvSpPr>
        <p:spPr>
          <a:xfrm>
            <a:off x="0" y="-83976"/>
            <a:ext cx="12192000" cy="6941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8D9D435-DAAE-B444-A23B-5D1E700B3ED7}"/>
              </a:ext>
            </a:extLst>
          </p:cNvPr>
          <p:cNvPicPr>
            <a:picLocks noChangeAspect="1"/>
          </p:cNvPicPr>
          <p:nvPr userDrawn="1"/>
        </p:nvPicPr>
        <p:blipFill>
          <a:blip r:embed="rId2"/>
          <a:stretch>
            <a:fillRect/>
          </a:stretch>
        </p:blipFill>
        <p:spPr>
          <a:xfrm>
            <a:off x="0" y="5868843"/>
            <a:ext cx="11353800" cy="989157"/>
          </a:xfrm>
          <a:prstGeom prst="rect">
            <a:avLst/>
          </a:prstGeom>
        </p:spPr>
      </p:pic>
      <p:sp>
        <p:nvSpPr>
          <p:cNvPr id="12" name="Title 1">
            <a:extLst>
              <a:ext uri="{FF2B5EF4-FFF2-40B4-BE49-F238E27FC236}">
                <a16:creationId xmlns:a16="http://schemas.microsoft.com/office/drawing/2014/main" id="{BF84F8B5-7DC1-1B41-8C20-5C4C02F86675}"/>
              </a:ext>
            </a:extLst>
          </p:cNvPr>
          <p:cNvSpPr>
            <a:spLocks noGrp="1"/>
          </p:cNvSpPr>
          <p:nvPr>
            <p:ph type="ctrTitle"/>
          </p:nvPr>
        </p:nvSpPr>
        <p:spPr>
          <a:xfrm>
            <a:off x="1524000" y="1122363"/>
            <a:ext cx="9144000" cy="2387600"/>
          </a:xfrm>
        </p:spPr>
        <p:txBody>
          <a:bodyPr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7848A6F8-F6B6-0D4E-A743-613958203383}"/>
              </a:ext>
            </a:extLst>
          </p:cNvPr>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C0C38389-4CD3-0E43-B3C0-244E8C6CE76B}"/>
              </a:ext>
            </a:extLst>
          </p:cNvPr>
          <p:cNvPicPr>
            <a:picLocks noChangeAspect="1"/>
          </p:cNvPicPr>
          <p:nvPr userDrawn="1"/>
        </p:nvPicPr>
        <p:blipFill>
          <a:blip r:embed="rId3"/>
          <a:srcRect/>
          <a:stretch/>
        </p:blipFill>
        <p:spPr>
          <a:xfrm>
            <a:off x="80450" y="5958263"/>
            <a:ext cx="2410514" cy="803504"/>
          </a:xfrm>
          <a:prstGeom prst="rect">
            <a:avLst/>
          </a:prstGeom>
        </p:spPr>
      </p:pic>
    </p:spTree>
    <p:extLst>
      <p:ext uri="{BB962C8B-B14F-4D97-AF65-F5344CB8AC3E}">
        <p14:creationId xmlns:p14="http://schemas.microsoft.com/office/powerpoint/2010/main" val="245375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3843C13D-BD28-1044-A16D-AA5D149C986D}"/>
              </a:ext>
            </a:extLst>
          </p:cNvPr>
          <p:cNvSpPr/>
          <p:nvPr userDrawn="1"/>
        </p:nvSpPr>
        <p:spPr>
          <a:xfrm>
            <a:off x="-51320" y="-9330"/>
            <a:ext cx="9448800" cy="6885990"/>
          </a:xfrm>
          <a:custGeom>
            <a:avLst/>
            <a:gdLst>
              <a:gd name="connsiteX0" fmla="*/ 0 w 12192000"/>
              <a:gd name="connsiteY0" fmla="*/ 0 h 6941975"/>
              <a:gd name="connsiteX1" fmla="*/ 12192000 w 12192000"/>
              <a:gd name="connsiteY1" fmla="*/ 0 h 6941975"/>
              <a:gd name="connsiteX2" fmla="*/ 12192000 w 12192000"/>
              <a:gd name="connsiteY2" fmla="*/ 6941975 h 6941975"/>
              <a:gd name="connsiteX3" fmla="*/ 0 w 12192000"/>
              <a:gd name="connsiteY3" fmla="*/ 6941975 h 6941975"/>
              <a:gd name="connsiteX4" fmla="*/ 0 w 12192000"/>
              <a:gd name="connsiteY4" fmla="*/ 0 h 6941975"/>
              <a:gd name="connsiteX0" fmla="*/ 0 w 12192000"/>
              <a:gd name="connsiteY0" fmla="*/ 0 h 6941975"/>
              <a:gd name="connsiteX1" fmla="*/ 12192000 w 12192000"/>
              <a:gd name="connsiteY1" fmla="*/ 0 h 6941975"/>
              <a:gd name="connsiteX2" fmla="*/ 9738049 w 12192000"/>
              <a:gd name="connsiteY2" fmla="*/ 6941975 h 6941975"/>
              <a:gd name="connsiteX3" fmla="*/ 0 w 12192000"/>
              <a:gd name="connsiteY3" fmla="*/ 6941975 h 6941975"/>
              <a:gd name="connsiteX4" fmla="*/ 0 w 12192000"/>
              <a:gd name="connsiteY4" fmla="*/ 0 h 6941975"/>
              <a:gd name="connsiteX0" fmla="*/ 4180114 w 12192000"/>
              <a:gd name="connsiteY0" fmla="*/ 0 h 6941975"/>
              <a:gd name="connsiteX1" fmla="*/ 12192000 w 12192000"/>
              <a:gd name="connsiteY1" fmla="*/ 0 h 6941975"/>
              <a:gd name="connsiteX2" fmla="*/ 9738049 w 12192000"/>
              <a:gd name="connsiteY2" fmla="*/ 6941975 h 6941975"/>
              <a:gd name="connsiteX3" fmla="*/ 0 w 12192000"/>
              <a:gd name="connsiteY3" fmla="*/ 6941975 h 6941975"/>
              <a:gd name="connsiteX4" fmla="*/ 4180114 w 12192000"/>
              <a:gd name="connsiteY4" fmla="*/ 0 h 6941975"/>
              <a:gd name="connsiteX0" fmla="*/ 2808514 w 12192000"/>
              <a:gd name="connsiteY0" fmla="*/ 0 h 6941975"/>
              <a:gd name="connsiteX1" fmla="*/ 12192000 w 12192000"/>
              <a:gd name="connsiteY1" fmla="*/ 0 h 6941975"/>
              <a:gd name="connsiteX2" fmla="*/ 9738049 w 12192000"/>
              <a:gd name="connsiteY2" fmla="*/ 6941975 h 6941975"/>
              <a:gd name="connsiteX3" fmla="*/ 0 w 12192000"/>
              <a:gd name="connsiteY3" fmla="*/ 6941975 h 6941975"/>
              <a:gd name="connsiteX4" fmla="*/ 2808514 w 12192000"/>
              <a:gd name="connsiteY4" fmla="*/ 0 h 6941975"/>
              <a:gd name="connsiteX0" fmla="*/ 0 w 9383486"/>
              <a:gd name="connsiteY0" fmla="*/ 0 h 6941975"/>
              <a:gd name="connsiteX1" fmla="*/ 9383486 w 9383486"/>
              <a:gd name="connsiteY1" fmla="*/ 0 h 6941975"/>
              <a:gd name="connsiteX2" fmla="*/ 6929535 w 9383486"/>
              <a:gd name="connsiteY2" fmla="*/ 6941975 h 6941975"/>
              <a:gd name="connsiteX3" fmla="*/ 1017037 w 9383486"/>
              <a:gd name="connsiteY3" fmla="*/ 6223518 h 6941975"/>
              <a:gd name="connsiteX4" fmla="*/ 0 w 9383486"/>
              <a:gd name="connsiteY4" fmla="*/ 0 h 6941975"/>
              <a:gd name="connsiteX0" fmla="*/ 37322 w 9420808"/>
              <a:gd name="connsiteY0" fmla="*/ 0 h 6941975"/>
              <a:gd name="connsiteX1" fmla="*/ 9420808 w 9420808"/>
              <a:gd name="connsiteY1" fmla="*/ 0 h 6941975"/>
              <a:gd name="connsiteX2" fmla="*/ 6966857 w 9420808"/>
              <a:gd name="connsiteY2" fmla="*/ 6941975 h 6941975"/>
              <a:gd name="connsiteX3" fmla="*/ 0 w 9420808"/>
              <a:gd name="connsiteY3" fmla="*/ 6876660 h 6941975"/>
              <a:gd name="connsiteX4" fmla="*/ 37322 w 9420808"/>
              <a:gd name="connsiteY4" fmla="*/ 0 h 6941975"/>
              <a:gd name="connsiteX0" fmla="*/ 37322 w 9420808"/>
              <a:gd name="connsiteY0" fmla="*/ 0 h 6876660"/>
              <a:gd name="connsiteX1" fmla="*/ 9420808 w 9420808"/>
              <a:gd name="connsiteY1" fmla="*/ 0 h 6876660"/>
              <a:gd name="connsiteX2" fmla="*/ 6994849 w 9420808"/>
              <a:gd name="connsiteY2" fmla="*/ 6867330 h 6876660"/>
              <a:gd name="connsiteX3" fmla="*/ 0 w 9420808"/>
              <a:gd name="connsiteY3" fmla="*/ 6876660 h 6876660"/>
              <a:gd name="connsiteX4" fmla="*/ 37322 w 9420808"/>
              <a:gd name="connsiteY4" fmla="*/ 0 h 6876660"/>
              <a:gd name="connsiteX0" fmla="*/ 0 w 9448800"/>
              <a:gd name="connsiteY0" fmla="*/ 0 h 6885990"/>
              <a:gd name="connsiteX1" fmla="*/ 9448800 w 9448800"/>
              <a:gd name="connsiteY1" fmla="*/ 9330 h 6885990"/>
              <a:gd name="connsiteX2" fmla="*/ 7022841 w 9448800"/>
              <a:gd name="connsiteY2" fmla="*/ 6876660 h 6885990"/>
              <a:gd name="connsiteX3" fmla="*/ 27992 w 9448800"/>
              <a:gd name="connsiteY3" fmla="*/ 6885990 h 6885990"/>
              <a:gd name="connsiteX4" fmla="*/ 0 w 9448800"/>
              <a:gd name="connsiteY4" fmla="*/ 0 h 688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8800" h="6885990">
                <a:moveTo>
                  <a:pt x="0" y="0"/>
                </a:moveTo>
                <a:lnTo>
                  <a:pt x="9448800" y="9330"/>
                </a:lnTo>
                <a:lnTo>
                  <a:pt x="7022841" y="6876660"/>
                </a:lnTo>
                <a:lnTo>
                  <a:pt x="27992" y="688599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2" name="Picture 11">
            <a:extLst>
              <a:ext uri="{FF2B5EF4-FFF2-40B4-BE49-F238E27FC236}">
                <a16:creationId xmlns:a16="http://schemas.microsoft.com/office/drawing/2014/main" id="{80B87265-03E3-0F42-9FD0-AA68859F06C6}"/>
              </a:ext>
            </a:extLst>
          </p:cNvPr>
          <p:cNvPicPr>
            <a:picLocks noChangeAspect="1"/>
          </p:cNvPicPr>
          <p:nvPr userDrawn="1"/>
        </p:nvPicPr>
        <p:blipFill>
          <a:blip r:embed="rId2"/>
          <a:stretch>
            <a:fillRect/>
          </a:stretch>
        </p:blipFill>
        <p:spPr>
          <a:xfrm>
            <a:off x="50065" y="5194305"/>
            <a:ext cx="11353800" cy="989157"/>
          </a:xfrm>
          <a:prstGeom prst="rect">
            <a:avLst/>
          </a:prstGeom>
        </p:spPr>
      </p:pic>
      <p:sp>
        <p:nvSpPr>
          <p:cNvPr id="13" name="Title 1">
            <a:extLst>
              <a:ext uri="{FF2B5EF4-FFF2-40B4-BE49-F238E27FC236}">
                <a16:creationId xmlns:a16="http://schemas.microsoft.com/office/drawing/2014/main" id="{3AFBAC52-9F0B-7943-8901-76F8F4A8EC21}"/>
              </a:ext>
            </a:extLst>
          </p:cNvPr>
          <p:cNvSpPr>
            <a:spLocks noGrp="1"/>
          </p:cNvSpPr>
          <p:nvPr>
            <p:ph type="title"/>
          </p:nvPr>
        </p:nvSpPr>
        <p:spPr>
          <a:xfrm>
            <a:off x="264355" y="5398034"/>
            <a:ext cx="10515600" cy="581698"/>
          </a:xfrm>
          <a:ln>
            <a:noFill/>
          </a:ln>
        </p:spPr>
        <p:txBody>
          <a:bodyPr anchor="t">
            <a:normAutofit/>
          </a:bodyPr>
          <a:lstStyle>
            <a:lvl1pPr>
              <a:defRPr sz="4000">
                <a:solidFill>
                  <a:schemeClr val="bg1"/>
                </a:solidFill>
              </a:defRPr>
            </a:lvl1pPr>
          </a:lstStyle>
          <a:p>
            <a:endParaRPr lang="en-US" dirty="0"/>
          </a:p>
        </p:txBody>
      </p:sp>
      <p:pic>
        <p:nvPicPr>
          <p:cNvPr id="3" name="Picture 2" descr="A picture containing meter&#10;&#10;Description automatically generated">
            <a:extLst>
              <a:ext uri="{FF2B5EF4-FFF2-40B4-BE49-F238E27FC236}">
                <a16:creationId xmlns:a16="http://schemas.microsoft.com/office/drawing/2014/main" id="{62479613-C9C9-4979-B248-7AF707EBAE34}"/>
              </a:ext>
            </a:extLst>
          </p:cNvPr>
          <p:cNvPicPr>
            <a:picLocks noChangeAspect="1"/>
          </p:cNvPicPr>
          <p:nvPr userDrawn="1"/>
        </p:nvPicPr>
        <p:blipFill>
          <a:blip r:embed="rId3"/>
          <a:stretch>
            <a:fillRect/>
          </a:stretch>
        </p:blipFill>
        <p:spPr>
          <a:xfrm>
            <a:off x="915917" y="398458"/>
            <a:ext cx="6702566" cy="1036322"/>
          </a:xfrm>
          <a:prstGeom prst="rect">
            <a:avLst/>
          </a:prstGeom>
        </p:spPr>
      </p:pic>
      <p:sp>
        <p:nvSpPr>
          <p:cNvPr id="15" name="TextBox 14">
            <a:extLst>
              <a:ext uri="{FF2B5EF4-FFF2-40B4-BE49-F238E27FC236}">
                <a16:creationId xmlns:a16="http://schemas.microsoft.com/office/drawing/2014/main" id="{816CD26F-3564-454E-A304-B09254281442}"/>
              </a:ext>
            </a:extLst>
          </p:cNvPr>
          <p:cNvSpPr txBox="1"/>
          <p:nvPr userDrawn="1"/>
        </p:nvSpPr>
        <p:spPr>
          <a:xfrm>
            <a:off x="8188550" y="3913357"/>
            <a:ext cx="3800336" cy="1077218"/>
          </a:xfrm>
          <a:prstGeom prst="rect">
            <a:avLst/>
          </a:prstGeom>
          <a:noFill/>
        </p:spPr>
        <p:txBody>
          <a:bodyPr wrap="none" rtlCol="0">
            <a:spAutoFit/>
          </a:bodyPr>
          <a:lstStyle/>
          <a:p>
            <a:r>
              <a:rPr lang="en-US" sz="3200" b="1" dirty="0">
                <a:solidFill>
                  <a:srgbClr val="FF0000"/>
                </a:solidFill>
              </a:rPr>
              <a:t>info@aawconline.org</a:t>
            </a:r>
          </a:p>
          <a:p>
            <a:r>
              <a:rPr lang="en-US" sz="3200" b="1" dirty="0">
                <a:solidFill>
                  <a:srgbClr val="FF0000"/>
                </a:solidFill>
              </a:rPr>
              <a:t>www.aawconline.org</a:t>
            </a:r>
          </a:p>
        </p:txBody>
      </p:sp>
      <p:sp>
        <p:nvSpPr>
          <p:cNvPr id="16" name="TextBox 15">
            <a:extLst>
              <a:ext uri="{FF2B5EF4-FFF2-40B4-BE49-F238E27FC236}">
                <a16:creationId xmlns:a16="http://schemas.microsoft.com/office/drawing/2014/main" id="{061E1E65-3598-471E-AF7F-DF64A0621FD3}"/>
              </a:ext>
            </a:extLst>
          </p:cNvPr>
          <p:cNvSpPr txBox="1"/>
          <p:nvPr userDrawn="1"/>
        </p:nvSpPr>
        <p:spPr>
          <a:xfrm>
            <a:off x="8188550" y="3400083"/>
            <a:ext cx="2054601" cy="584775"/>
          </a:xfrm>
          <a:prstGeom prst="rect">
            <a:avLst/>
          </a:prstGeom>
          <a:noFill/>
        </p:spPr>
        <p:txBody>
          <a:bodyPr wrap="none" rtlCol="0">
            <a:spAutoFit/>
          </a:bodyPr>
          <a:lstStyle/>
          <a:p>
            <a:r>
              <a:rPr lang="en-US" sz="3200" dirty="0"/>
              <a:t>Contact us:</a:t>
            </a:r>
          </a:p>
        </p:txBody>
      </p:sp>
    </p:spTree>
    <p:extLst>
      <p:ext uri="{BB962C8B-B14F-4D97-AF65-F5344CB8AC3E}">
        <p14:creationId xmlns:p14="http://schemas.microsoft.com/office/powerpoint/2010/main" val="304278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C928CB-8F44-9E43-BC5D-6DA770E9FEC1}"/>
              </a:ext>
            </a:extLst>
          </p:cNvPr>
          <p:cNvSpPr/>
          <p:nvPr userDrawn="1"/>
        </p:nvSpPr>
        <p:spPr>
          <a:xfrm>
            <a:off x="0" y="-18659"/>
            <a:ext cx="6189307" cy="6895321"/>
          </a:xfrm>
          <a:custGeom>
            <a:avLst/>
            <a:gdLst>
              <a:gd name="connsiteX0" fmla="*/ 0 w 6096000"/>
              <a:gd name="connsiteY0" fmla="*/ 0 h 6857999"/>
              <a:gd name="connsiteX1" fmla="*/ 6096000 w 6096000"/>
              <a:gd name="connsiteY1" fmla="*/ 0 h 6857999"/>
              <a:gd name="connsiteX2" fmla="*/ 6096000 w 6096000"/>
              <a:gd name="connsiteY2" fmla="*/ 6857999 h 6857999"/>
              <a:gd name="connsiteX3" fmla="*/ 0 w 6096000"/>
              <a:gd name="connsiteY3" fmla="*/ 6857999 h 6857999"/>
              <a:gd name="connsiteX4" fmla="*/ 0 w 6096000"/>
              <a:gd name="connsiteY4" fmla="*/ 0 h 6857999"/>
              <a:gd name="connsiteX0" fmla="*/ 0 w 6096000"/>
              <a:gd name="connsiteY0" fmla="*/ 0 h 6857999"/>
              <a:gd name="connsiteX1" fmla="*/ 6096000 w 6096000"/>
              <a:gd name="connsiteY1" fmla="*/ 0 h 6857999"/>
              <a:gd name="connsiteX2" fmla="*/ 5284237 w 6096000"/>
              <a:gd name="connsiteY2" fmla="*/ 6857999 h 6857999"/>
              <a:gd name="connsiteX3" fmla="*/ 0 w 6096000"/>
              <a:gd name="connsiteY3" fmla="*/ 6857999 h 6857999"/>
              <a:gd name="connsiteX4" fmla="*/ 0 w 6096000"/>
              <a:gd name="connsiteY4" fmla="*/ 0 h 6857999"/>
              <a:gd name="connsiteX0" fmla="*/ 0 w 6096000"/>
              <a:gd name="connsiteY0" fmla="*/ 0 h 6857999"/>
              <a:gd name="connsiteX1" fmla="*/ 6096000 w 6096000"/>
              <a:gd name="connsiteY1" fmla="*/ 0 h 6857999"/>
              <a:gd name="connsiteX2" fmla="*/ 4743061 w 6096000"/>
              <a:gd name="connsiteY2" fmla="*/ 6857999 h 6857999"/>
              <a:gd name="connsiteX3" fmla="*/ 0 w 6096000"/>
              <a:gd name="connsiteY3" fmla="*/ 6857999 h 6857999"/>
              <a:gd name="connsiteX4" fmla="*/ 0 w 6096000"/>
              <a:gd name="connsiteY4" fmla="*/ 0 h 6857999"/>
              <a:gd name="connsiteX0" fmla="*/ 0 w 6096000"/>
              <a:gd name="connsiteY0" fmla="*/ 0 h 6867330"/>
              <a:gd name="connsiteX1" fmla="*/ 6096000 w 6096000"/>
              <a:gd name="connsiteY1" fmla="*/ 0 h 6867330"/>
              <a:gd name="connsiteX2" fmla="*/ 3614057 w 6096000"/>
              <a:gd name="connsiteY2" fmla="*/ 6867330 h 6867330"/>
              <a:gd name="connsiteX3" fmla="*/ 0 w 6096000"/>
              <a:gd name="connsiteY3" fmla="*/ 6857999 h 6867330"/>
              <a:gd name="connsiteX4" fmla="*/ 0 w 6096000"/>
              <a:gd name="connsiteY4" fmla="*/ 0 h 6867330"/>
              <a:gd name="connsiteX0" fmla="*/ 139959 w 6235959"/>
              <a:gd name="connsiteY0" fmla="*/ 0 h 6867330"/>
              <a:gd name="connsiteX1" fmla="*/ 6235959 w 6235959"/>
              <a:gd name="connsiteY1" fmla="*/ 0 h 6867330"/>
              <a:gd name="connsiteX2" fmla="*/ 3754016 w 6235959"/>
              <a:gd name="connsiteY2" fmla="*/ 6867330 h 6867330"/>
              <a:gd name="connsiteX3" fmla="*/ 0 w 6235959"/>
              <a:gd name="connsiteY3" fmla="*/ 6857999 h 6867330"/>
              <a:gd name="connsiteX4" fmla="*/ 139959 w 6235959"/>
              <a:gd name="connsiteY4" fmla="*/ 0 h 6867330"/>
              <a:gd name="connsiteX0" fmla="*/ 0 w 6235959"/>
              <a:gd name="connsiteY0" fmla="*/ 0 h 6876661"/>
              <a:gd name="connsiteX1" fmla="*/ 6235959 w 6235959"/>
              <a:gd name="connsiteY1" fmla="*/ 9331 h 6876661"/>
              <a:gd name="connsiteX2" fmla="*/ 3754016 w 6235959"/>
              <a:gd name="connsiteY2" fmla="*/ 6876661 h 6876661"/>
              <a:gd name="connsiteX3" fmla="*/ 0 w 6235959"/>
              <a:gd name="connsiteY3" fmla="*/ 6867330 h 6876661"/>
              <a:gd name="connsiteX4" fmla="*/ 0 w 6235959"/>
              <a:gd name="connsiteY4" fmla="*/ 0 h 6876661"/>
              <a:gd name="connsiteX0" fmla="*/ 0 w 6179976"/>
              <a:gd name="connsiteY0" fmla="*/ 0 h 6876661"/>
              <a:gd name="connsiteX1" fmla="*/ 6179976 w 6179976"/>
              <a:gd name="connsiteY1" fmla="*/ 9331 h 6876661"/>
              <a:gd name="connsiteX2" fmla="*/ 3754016 w 6179976"/>
              <a:gd name="connsiteY2" fmla="*/ 6876661 h 6876661"/>
              <a:gd name="connsiteX3" fmla="*/ 0 w 6179976"/>
              <a:gd name="connsiteY3" fmla="*/ 6867330 h 6876661"/>
              <a:gd name="connsiteX4" fmla="*/ 0 w 6179976"/>
              <a:gd name="connsiteY4" fmla="*/ 0 h 6876661"/>
              <a:gd name="connsiteX0" fmla="*/ 0 w 6189307"/>
              <a:gd name="connsiteY0" fmla="*/ 18660 h 6895321"/>
              <a:gd name="connsiteX1" fmla="*/ 6189307 w 6189307"/>
              <a:gd name="connsiteY1" fmla="*/ 0 h 6895321"/>
              <a:gd name="connsiteX2" fmla="*/ 3754016 w 6189307"/>
              <a:gd name="connsiteY2" fmla="*/ 6895321 h 6895321"/>
              <a:gd name="connsiteX3" fmla="*/ 0 w 6189307"/>
              <a:gd name="connsiteY3" fmla="*/ 6885990 h 6895321"/>
              <a:gd name="connsiteX4" fmla="*/ 0 w 6189307"/>
              <a:gd name="connsiteY4" fmla="*/ 18660 h 6895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9307" h="6895321">
                <a:moveTo>
                  <a:pt x="0" y="18660"/>
                </a:moveTo>
                <a:lnTo>
                  <a:pt x="6189307" y="0"/>
                </a:lnTo>
                <a:lnTo>
                  <a:pt x="3754016" y="6895321"/>
                </a:lnTo>
                <a:lnTo>
                  <a:pt x="0" y="6885990"/>
                </a:lnTo>
                <a:lnTo>
                  <a:pt x="0" y="1866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A96C87B5-DE85-B045-8276-1E7B872DBC9B}"/>
              </a:ext>
            </a:extLst>
          </p:cNvPr>
          <p:cNvSpPr>
            <a:spLocks noGrp="1"/>
          </p:cNvSpPr>
          <p:nvPr>
            <p:ph type="dt" sz="half" idx="10"/>
          </p:nvPr>
        </p:nvSpPr>
        <p:spPr/>
        <p:txBody>
          <a:bodyPr/>
          <a:lstStyle/>
          <a:p>
            <a:fld id="{2C66EEFF-9D74-9148-A55C-EC7EFDCE7FD9}" type="datetime1">
              <a:rPr lang="en-US" smtClean="0"/>
              <a:t>4/15/20</a:t>
            </a:fld>
            <a:endParaRPr lang="en-US"/>
          </a:p>
        </p:txBody>
      </p:sp>
      <p:sp>
        <p:nvSpPr>
          <p:cNvPr id="6" name="Footer Placeholder 5">
            <a:extLst>
              <a:ext uri="{FF2B5EF4-FFF2-40B4-BE49-F238E27FC236}">
                <a16:creationId xmlns:a16="http://schemas.microsoft.com/office/drawing/2014/main" id="{1E1CE654-39D2-6045-97A1-080D3CCFA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E648D-F03C-D545-AD78-AA443D07F00A}"/>
              </a:ext>
            </a:extLst>
          </p:cNvPr>
          <p:cNvSpPr>
            <a:spLocks noGrp="1"/>
          </p:cNvSpPr>
          <p:nvPr>
            <p:ph type="sldNum" sz="quarter" idx="12"/>
          </p:nvPr>
        </p:nvSpPr>
        <p:spPr/>
        <p:txBody>
          <a:bodyPr/>
          <a:lstStyle/>
          <a:p>
            <a:fld id="{47C4C389-8D7F-874D-8201-41F71C42541F}" type="slidenum">
              <a:rPr lang="en-US" smtClean="0"/>
              <a:t>‹#›</a:t>
            </a:fld>
            <a:endParaRPr lang="en-US"/>
          </a:p>
        </p:txBody>
      </p:sp>
      <p:sp>
        <p:nvSpPr>
          <p:cNvPr id="12" name="Title 1">
            <a:extLst>
              <a:ext uri="{FF2B5EF4-FFF2-40B4-BE49-F238E27FC236}">
                <a16:creationId xmlns:a16="http://schemas.microsoft.com/office/drawing/2014/main" id="{6B361084-8C4E-4B41-846A-E16D3C8A7BAB}"/>
              </a:ext>
            </a:extLst>
          </p:cNvPr>
          <p:cNvSpPr>
            <a:spLocks noGrp="1"/>
          </p:cNvSpPr>
          <p:nvPr>
            <p:ph type="title"/>
          </p:nvPr>
        </p:nvSpPr>
        <p:spPr>
          <a:xfrm>
            <a:off x="6105330" y="398656"/>
            <a:ext cx="5248470" cy="1325563"/>
          </a:xfrm>
        </p:spPr>
        <p:txBody>
          <a:bodyPr/>
          <a:lstStyle>
            <a:lvl1pPr>
              <a:defRPr b="1">
                <a:solidFill>
                  <a:srgbClr val="F9212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0B71F298-5C8F-EF48-9355-1AF040D08F47}"/>
              </a:ext>
            </a:extLst>
          </p:cNvPr>
          <p:cNvSpPr>
            <a:spLocks noGrp="1"/>
          </p:cNvSpPr>
          <p:nvPr>
            <p:ph idx="1"/>
          </p:nvPr>
        </p:nvSpPr>
        <p:spPr>
          <a:xfrm>
            <a:off x="6105330" y="1859156"/>
            <a:ext cx="5248470" cy="4351338"/>
          </a:xfrm>
        </p:spPr>
        <p:txBody>
          <a:bodyPr/>
          <a:lstStyle>
            <a:lvl1pPr marL="228600" indent="-228600">
              <a:buClr>
                <a:srgbClr val="F9212A"/>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9212A"/>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9212A"/>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9212A"/>
              </a:buClr>
              <a:buFont typeface="Wingdings" pitchFamily="2" charset="2"/>
              <a:buChar char="§"/>
              <a:defRPr>
                <a:latin typeface="Arial" panose="020B0604020202020204" pitchFamily="34" charset="0"/>
                <a:cs typeface="Arial" panose="020B0604020202020204" pitchFamily="34" charset="0"/>
              </a:defRPr>
            </a:lvl4pPr>
            <a:lvl5pPr marL="2057400" indent="-228600">
              <a:buClr>
                <a:srgbClr val="F9212A"/>
              </a:buClr>
              <a:buFont typeface="Wingdings" pitchFamily="2" charset="2"/>
              <a:buChar cha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522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AC0E-EBAF-47E3-A10B-E32F5369D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876F4-E0A4-4B52-A34A-4994D11574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3DDB4-1D63-4A5E-9317-8564A9CE91CD}"/>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5" name="Footer Placeholder 4">
            <a:extLst>
              <a:ext uri="{FF2B5EF4-FFF2-40B4-BE49-F238E27FC236}">
                <a16:creationId xmlns:a16="http://schemas.microsoft.com/office/drawing/2014/main" id="{CE0C6848-D83D-4DA7-8AE3-40F997A7A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5674D-13E6-449C-902C-3712B83907EC}"/>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402826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3980-B331-4189-859B-B14303BAE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B23612-129E-4A47-8FD0-06BBBE792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4E05D-AAF4-47A0-AA87-D79B3221523E}"/>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5" name="Footer Placeholder 4">
            <a:extLst>
              <a:ext uri="{FF2B5EF4-FFF2-40B4-BE49-F238E27FC236}">
                <a16:creationId xmlns:a16="http://schemas.microsoft.com/office/drawing/2014/main" id="{3E8E9120-EE08-4140-8CDB-CB0A23A6C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99B05-9C3C-4C2C-A8DA-852AA051C531}"/>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184476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C3DE-534D-49DD-97E7-55BD8E05C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DE008-4587-43FA-91D2-51899C99DF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ED0879-48C4-4249-BAE1-D5D572C53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72A7A-9E24-474F-BFAE-83360F67AF3D}"/>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6" name="Footer Placeholder 5">
            <a:extLst>
              <a:ext uri="{FF2B5EF4-FFF2-40B4-BE49-F238E27FC236}">
                <a16:creationId xmlns:a16="http://schemas.microsoft.com/office/drawing/2014/main" id="{3F6DAA62-46A0-44EF-A7F1-4A9DB3810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721F1-E3DC-48BF-ACF6-4D3EA9C89487}"/>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173153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3F62-1975-4B7B-A290-F65008F06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D1AF0-4915-4404-B0FD-405D55E9A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203F8-ED87-4F92-A621-3CE2FA1751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1D71A0-B9EB-4E29-9EE7-CC9344D6BE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ED3FE-9F8A-49F7-BBAF-74EC068EB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47A269-BF42-42E3-90E8-49294B8061EE}"/>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8" name="Footer Placeholder 7">
            <a:extLst>
              <a:ext uri="{FF2B5EF4-FFF2-40B4-BE49-F238E27FC236}">
                <a16:creationId xmlns:a16="http://schemas.microsoft.com/office/drawing/2014/main" id="{68B779E4-6764-423F-AC15-C4F66983C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A49D19-C232-46A9-A2A1-80E069C545BC}"/>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169670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67E0-B293-49D2-ACD7-A2F5E3AF92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617885-81EE-4260-96C4-06055BA55FB9}"/>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4" name="Footer Placeholder 3">
            <a:extLst>
              <a:ext uri="{FF2B5EF4-FFF2-40B4-BE49-F238E27FC236}">
                <a16:creationId xmlns:a16="http://schemas.microsoft.com/office/drawing/2014/main" id="{EB8D82EC-E092-4FD8-B7E1-98834D090D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0A61D2-6CDE-4CBD-A93D-84CDBF2D916F}"/>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280055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8BBFC-8CBF-4838-ACC9-0EAF6B47FF40}"/>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3" name="Footer Placeholder 2">
            <a:extLst>
              <a:ext uri="{FF2B5EF4-FFF2-40B4-BE49-F238E27FC236}">
                <a16:creationId xmlns:a16="http://schemas.microsoft.com/office/drawing/2014/main" id="{8F61B7CE-782E-41D1-AE5E-BC06218F81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7F9BD8-94CD-49AC-8528-A0EFC664E87C}"/>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215204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20E0-1B53-4F5B-8187-CB4291BA2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1BC83-DB04-412B-8F3B-A64F24DEB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B8F324-AA0D-4E10-AE1F-957EEC903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319B0-FF88-4A71-80DC-735F317EF0B2}"/>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6" name="Footer Placeholder 5">
            <a:extLst>
              <a:ext uri="{FF2B5EF4-FFF2-40B4-BE49-F238E27FC236}">
                <a16:creationId xmlns:a16="http://schemas.microsoft.com/office/drawing/2014/main" id="{4F2E4E9A-4936-4C7D-A853-BC7548011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87202-BDEA-43E1-B6CB-2C572DD963D4}"/>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13919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6C09-27BA-46FE-BC1A-690AD3925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65066D-444A-41FB-A9FD-1759E76B24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CF5ED8-66DB-43F5-B9DA-5F1595D3D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F125A-8DC9-4933-9990-9F80D279E00A}"/>
              </a:ext>
            </a:extLst>
          </p:cNvPr>
          <p:cNvSpPr>
            <a:spLocks noGrp="1"/>
          </p:cNvSpPr>
          <p:nvPr>
            <p:ph type="dt" sz="half" idx="10"/>
          </p:nvPr>
        </p:nvSpPr>
        <p:spPr/>
        <p:txBody>
          <a:bodyPr/>
          <a:lstStyle/>
          <a:p>
            <a:fld id="{DE0F7801-1E87-42A6-B7BF-156E47D4C20F}" type="datetimeFigureOut">
              <a:rPr lang="en-US" smtClean="0"/>
              <a:t>4/15/20</a:t>
            </a:fld>
            <a:endParaRPr lang="en-US"/>
          </a:p>
        </p:txBody>
      </p:sp>
      <p:sp>
        <p:nvSpPr>
          <p:cNvPr id="6" name="Footer Placeholder 5">
            <a:extLst>
              <a:ext uri="{FF2B5EF4-FFF2-40B4-BE49-F238E27FC236}">
                <a16:creationId xmlns:a16="http://schemas.microsoft.com/office/drawing/2014/main" id="{47D8354D-33B1-4F2C-BF43-3E51CEF58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2436A-110C-4040-BF12-08F010FD8BC6}"/>
              </a:ext>
            </a:extLst>
          </p:cNvPr>
          <p:cNvSpPr>
            <a:spLocks noGrp="1"/>
          </p:cNvSpPr>
          <p:nvPr>
            <p:ph type="sldNum" sz="quarter" idx="12"/>
          </p:nvPr>
        </p:nvSpPr>
        <p:spPr/>
        <p:txBody>
          <a:bodyPr/>
          <a:lstStyle/>
          <a:p>
            <a:fld id="{3E5322FE-B525-4A9D-96F1-55CBBF9A5D4A}" type="slidenum">
              <a:rPr lang="en-US" smtClean="0"/>
              <a:t>‹#›</a:t>
            </a:fld>
            <a:endParaRPr lang="en-US"/>
          </a:p>
        </p:txBody>
      </p:sp>
    </p:spTree>
    <p:extLst>
      <p:ext uri="{BB962C8B-B14F-4D97-AF65-F5344CB8AC3E}">
        <p14:creationId xmlns:p14="http://schemas.microsoft.com/office/powerpoint/2010/main" val="379853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8BE56-0407-4FC3-84DB-CD9348C8A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505FF5-7BD8-4AC5-B6E1-6DADD1E7E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4C9D2-8E50-48A7-BD46-095D64EF4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F7801-1E87-42A6-B7BF-156E47D4C20F}" type="datetimeFigureOut">
              <a:rPr lang="en-US" smtClean="0"/>
              <a:t>4/15/20</a:t>
            </a:fld>
            <a:endParaRPr lang="en-US"/>
          </a:p>
        </p:txBody>
      </p:sp>
      <p:sp>
        <p:nvSpPr>
          <p:cNvPr id="5" name="Footer Placeholder 4">
            <a:extLst>
              <a:ext uri="{FF2B5EF4-FFF2-40B4-BE49-F238E27FC236}">
                <a16:creationId xmlns:a16="http://schemas.microsoft.com/office/drawing/2014/main" id="{359F49D1-EAA0-4567-8A50-BF07B468E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3BAF3-728E-432D-902D-AED1FBA3D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322FE-B525-4A9D-96F1-55CBBF9A5D4A}" type="slidenum">
              <a:rPr lang="en-US" smtClean="0"/>
              <a:t>‹#›</a:t>
            </a:fld>
            <a:endParaRPr lang="en-US"/>
          </a:p>
        </p:txBody>
      </p:sp>
    </p:spTree>
    <p:extLst>
      <p:ext uri="{BB962C8B-B14F-4D97-AF65-F5344CB8AC3E}">
        <p14:creationId xmlns:p14="http://schemas.microsoft.com/office/powerpoint/2010/main" val="93337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1" r:id="rId14"/>
    <p:sldLayoutId id="2147483664"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cs.org/education/patient-education/skills-programs/wound-care"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6A00A9-7BEF-407A-AB9F-213F1CE84DF1}"/>
              </a:ext>
            </a:extLst>
          </p:cNvPr>
          <p:cNvSpPr txBox="1"/>
          <p:nvPr/>
        </p:nvSpPr>
        <p:spPr>
          <a:xfrm>
            <a:off x="812800" y="5339644"/>
            <a:ext cx="9303060" cy="707886"/>
          </a:xfrm>
          <a:prstGeom prst="rect">
            <a:avLst/>
          </a:prstGeom>
          <a:noFill/>
        </p:spPr>
        <p:txBody>
          <a:bodyPr wrap="none" rtlCol="0">
            <a:spAutoFit/>
          </a:bodyPr>
          <a:lstStyle/>
          <a:p>
            <a:r>
              <a:rPr lang="en-US" sz="4000" dirty="0">
                <a:solidFill>
                  <a:schemeClr val="bg1"/>
                </a:solidFill>
              </a:rPr>
              <a:t>The webinar will begin in a few moments…</a:t>
            </a:r>
          </a:p>
        </p:txBody>
      </p:sp>
    </p:spTree>
    <p:extLst>
      <p:ext uri="{BB962C8B-B14F-4D97-AF65-F5344CB8AC3E}">
        <p14:creationId xmlns:p14="http://schemas.microsoft.com/office/powerpoint/2010/main" val="416499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53" y="398656"/>
            <a:ext cx="11227947" cy="1325563"/>
          </a:xfrm>
        </p:spPr>
        <p:txBody>
          <a:bodyPr/>
          <a:lstStyle/>
          <a:p>
            <a:r>
              <a:rPr lang="en-US" dirty="0"/>
              <a:t>Tips for Wound </a:t>
            </a:r>
            <a:r>
              <a:rPr lang="en-US" dirty="0" err="1"/>
              <a:t>Telehealth</a:t>
            </a:r>
            <a:endParaRPr lang="en-US" dirty="0"/>
          </a:p>
        </p:txBody>
      </p:sp>
      <p:sp>
        <p:nvSpPr>
          <p:cNvPr id="3" name="Content Placeholder 2"/>
          <p:cNvSpPr>
            <a:spLocks noGrp="1"/>
          </p:cNvSpPr>
          <p:nvPr>
            <p:ph idx="1"/>
          </p:nvPr>
        </p:nvSpPr>
        <p:spPr>
          <a:xfrm>
            <a:off x="590684" y="1641759"/>
            <a:ext cx="9202959" cy="4351338"/>
          </a:xfrm>
        </p:spPr>
        <p:txBody>
          <a:bodyPr>
            <a:normAutofit fontScale="70000" lnSpcReduction="20000"/>
          </a:bodyPr>
          <a:lstStyle/>
          <a:p>
            <a:r>
              <a:rPr lang="en-US" dirty="0"/>
              <a:t>Best to have VNA nurse or other provider</a:t>
            </a:r>
          </a:p>
          <a:p>
            <a:r>
              <a:rPr lang="en-US" dirty="0"/>
              <a:t>Supplemental lighting for deep wounds</a:t>
            </a:r>
          </a:p>
          <a:p>
            <a:r>
              <a:rPr lang="en-US" dirty="0"/>
              <a:t>Video is better than still photos</a:t>
            </a:r>
          </a:p>
          <a:p>
            <a:r>
              <a:rPr lang="en-US" dirty="0"/>
              <a:t>Organize the visit, keep track of time</a:t>
            </a:r>
          </a:p>
          <a:p>
            <a:pPr lvl="1"/>
            <a:r>
              <a:rPr lang="en-US" dirty="0"/>
              <a:t>COVID questions</a:t>
            </a:r>
          </a:p>
          <a:p>
            <a:pPr lvl="1"/>
            <a:r>
              <a:rPr lang="en-US" dirty="0"/>
              <a:t>ROS</a:t>
            </a:r>
          </a:p>
          <a:p>
            <a:pPr lvl="2"/>
            <a:r>
              <a:rPr lang="en-US" dirty="0"/>
              <a:t>Does the patient have fevers, chills, new pain or increased pain or change in blood sugars?</a:t>
            </a:r>
          </a:p>
          <a:p>
            <a:pPr lvl="1"/>
            <a:r>
              <a:rPr lang="en-US" dirty="0"/>
              <a:t>Wound evaluation</a:t>
            </a:r>
          </a:p>
          <a:p>
            <a:pPr lvl="3"/>
            <a:r>
              <a:rPr lang="en-US" dirty="0"/>
              <a:t>Is there undermining or tunneling?</a:t>
            </a:r>
            <a:endParaRPr lang="en-US" sz="2000" dirty="0"/>
          </a:p>
          <a:p>
            <a:pPr lvl="3"/>
            <a:r>
              <a:rPr lang="en-US" dirty="0"/>
              <a:t>What does the drainage look like?</a:t>
            </a:r>
            <a:endParaRPr lang="en-US" sz="2000" dirty="0"/>
          </a:p>
          <a:p>
            <a:pPr lvl="3"/>
            <a:r>
              <a:rPr lang="en-US" dirty="0"/>
              <a:t>Has drainage increased?</a:t>
            </a:r>
            <a:endParaRPr lang="en-US" sz="2000" dirty="0"/>
          </a:p>
          <a:p>
            <a:pPr lvl="3"/>
            <a:r>
              <a:rPr lang="en-US" dirty="0"/>
              <a:t>Is drainage blue-green with musty or fruity smell?</a:t>
            </a:r>
            <a:endParaRPr lang="en-US" sz="2000" dirty="0"/>
          </a:p>
          <a:p>
            <a:pPr lvl="3"/>
            <a:r>
              <a:rPr lang="en-US" dirty="0"/>
              <a:t>Malodor after the dressing was removed?</a:t>
            </a:r>
            <a:endParaRPr lang="en-US" sz="2000" dirty="0"/>
          </a:p>
          <a:p>
            <a:pPr lvl="3"/>
            <a:r>
              <a:rPr lang="en-US" dirty="0"/>
              <a:t>Is it firm around the wound?</a:t>
            </a:r>
          </a:p>
          <a:p>
            <a:pPr lvl="3"/>
            <a:r>
              <a:rPr lang="en-US" sz="2000" dirty="0"/>
              <a:t>Measurements if possible</a:t>
            </a:r>
          </a:p>
          <a:p>
            <a:r>
              <a:rPr lang="en-US" dirty="0"/>
              <a:t>Use a template</a:t>
            </a:r>
          </a:p>
          <a:p>
            <a:pPr lvl="1"/>
            <a:endParaRPr lang="en-US" dirty="0"/>
          </a:p>
        </p:txBody>
      </p:sp>
    </p:spTree>
    <p:extLst>
      <p:ext uri="{BB962C8B-B14F-4D97-AF65-F5344CB8AC3E}">
        <p14:creationId xmlns:p14="http://schemas.microsoft.com/office/powerpoint/2010/main" val="385986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83" y="146934"/>
            <a:ext cx="10713094" cy="1325563"/>
          </a:xfrm>
        </p:spPr>
        <p:txBody>
          <a:bodyPr/>
          <a:lstStyle/>
          <a:p>
            <a:r>
              <a:rPr lang="en-US" dirty="0"/>
              <a:t>Wound Clinic Daily Operations</a:t>
            </a:r>
          </a:p>
        </p:txBody>
      </p:sp>
      <p:sp>
        <p:nvSpPr>
          <p:cNvPr id="3" name="Content Placeholder 2"/>
          <p:cNvSpPr>
            <a:spLocks noGrp="1"/>
          </p:cNvSpPr>
          <p:nvPr>
            <p:ph idx="1"/>
          </p:nvPr>
        </p:nvSpPr>
        <p:spPr>
          <a:xfrm>
            <a:off x="274588" y="1229850"/>
            <a:ext cx="7162175" cy="4351338"/>
          </a:xfrm>
        </p:spPr>
        <p:txBody>
          <a:bodyPr>
            <a:normAutofit fontScale="92500" lnSpcReduction="20000"/>
          </a:bodyPr>
          <a:lstStyle/>
          <a:p>
            <a:r>
              <a:rPr lang="en-US" dirty="0"/>
              <a:t>Limit points of entry</a:t>
            </a:r>
          </a:p>
          <a:p>
            <a:r>
              <a:rPr lang="en-US" dirty="0"/>
              <a:t>Install physical barriers (glass or plastic) at reception area</a:t>
            </a:r>
          </a:p>
          <a:p>
            <a:r>
              <a:rPr lang="en-US" dirty="0"/>
              <a:t>Screening station</a:t>
            </a:r>
          </a:p>
          <a:p>
            <a:pPr lvl="1"/>
            <a:r>
              <a:rPr lang="en-US" dirty="0"/>
              <a:t>COVID questions</a:t>
            </a:r>
          </a:p>
          <a:p>
            <a:pPr lvl="1"/>
            <a:r>
              <a:rPr lang="en-US" dirty="0"/>
              <a:t>Temperature</a:t>
            </a:r>
          </a:p>
          <a:p>
            <a:pPr lvl="2"/>
            <a:r>
              <a:rPr lang="en-US" dirty="0"/>
              <a:t>Defer clinic visit if appropriate</a:t>
            </a:r>
          </a:p>
          <a:p>
            <a:pPr lvl="1"/>
            <a:r>
              <a:rPr lang="en-US" dirty="0"/>
              <a:t>Provide facemask if patient doesn’t have one</a:t>
            </a:r>
          </a:p>
          <a:p>
            <a:pPr lvl="1"/>
            <a:r>
              <a:rPr lang="en-US" dirty="0"/>
              <a:t>Visual alerts</a:t>
            </a:r>
          </a:p>
          <a:p>
            <a:pPr lvl="1"/>
            <a:r>
              <a:rPr lang="en-US" dirty="0"/>
              <a:t>Reduce crowding</a:t>
            </a:r>
          </a:p>
          <a:p>
            <a:pPr lvl="2"/>
            <a:r>
              <a:rPr lang="en-US" dirty="0"/>
              <a:t>No visitors unless essential for patient’s emotional well-being and care</a:t>
            </a:r>
          </a:p>
          <a:p>
            <a:r>
              <a:rPr lang="en-US" dirty="0"/>
              <a:t>EMS must call ahead</a:t>
            </a:r>
          </a:p>
        </p:txBody>
      </p:sp>
      <p:pic>
        <p:nvPicPr>
          <p:cNvPr id="4" name="Picture 3" descr="IMG_01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229666" y="1969284"/>
            <a:ext cx="5427705" cy="4070779"/>
          </a:xfrm>
          <a:prstGeom prst="rect">
            <a:avLst/>
          </a:prstGeom>
        </p:spPr>
      </p:pic>
    </p:spTree>
    <p:extLst>
      <p:ext uri="{BB962C8B-B14F-4D97-AF65-F5344CB8AC3E}">
        <p14:creationId xmlns:p14="http://schemas.microsoft.com/office/powerpoint/2010/main" val="251055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77" y="-194512"/>
            <a:ext cx="10793183" cy="1325563"/>
          </a:xfrm>
        </p:spPr>
        <p:txBody>
          <a:bodyPr/>
          <a:lstStyle/>
          <a:p>
            <a:r>
              <a:rPr lang="en-US" dirty="0"/>
              <a:t>Wound Clinic Daily Operations</a:t>
            </a:r>
          </a:p>
        </p:txBody>
      </p:sp>
      <p:sp>
        <p:nvSpPr>
          <p:cNvPr id="3" name="Content Placeholder 2"/>
          <p:cNvSpPr>
            <a:spLocks noGrp="1"/>
          </p:cNvSpPr>
          <p:nvPr>
            <p:ph idx="1"/>
          </p:nvPr>
        </p:nvSpPr>
        <p:spPr>
          <a:xfrm>
            <a:off x="499155" y="1607433"/>
            <a:ext cx="5248470" cy="4351338"/>
          </a:xfrm>
        </p:spPr>
        <p:txBody>
          <a:bodyPr/>
          <a:lstStyle/>
          <a:p>
            <a:r>
              <a:rPr lang="en-US" dirty="0"/>
              <a:t>Educate patients</a:t>
            </a:r>
          </a:p>
          <a:p>
            <a:pPr lvl="1"/>
            <a:r>
              <a:rPr lang="en-US" dirty="0"/>
              <a:t>COVID symptoms</a:t>
            </a:r>
          </a:p>
          <a:p>
            <a:pPr lvl="1"/>
            <a:r>
              <a:rPr lang="en-US" dirty="0"/>
              <a:t>Hand hygiene</a:t>
            </a:r>
          </a:p>
          <a:p>
            <a:pPr lvl="1"/>
            <a:r>
              <a:rPr lang="en-US" dirty="0"/>
              <a:t>Respiratory hygiene</a:t>
            </a:r>
          </a:p>
          <a:p>
            <a:pPr lvl="1"/>
            <a:r>
              <a:rPr lang="en-US" dirty="0"/>
              <a:t>Cough etiquette</a:t>
            </a:r>
          </a:p>
          <a:p>
            <a:pPr lvl="1"/>
            <a:r>
              <a:rPr lang="en-US" dirty="0"/>
              <a:t>Physical distancing</a:t>
            </a:r>
          </a:p>
          <a:p>
            <a:r>
              <a:rPr lang="en-US" dirty="0"/>
              <a:t>Physically separate patients with symptoms, suspected or confirmed COVID-19</a:t>
            </a:r>
          </a:p>
          <a:p>
            <a:pPr lvl="1"/>
            <a:endParaRPr lang="en-US" dirty="0"/>
          </a:p>
        </p:txBody>
      </p:sp>
      <p:pic>
        <p:nvPicPr>
          <p:cNvPr id="4" name="Picture 3" descr="stop-the-spread-of-germ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176" y="877049"/>
            <a:ext cx="4621644" cy="5980951"/>
          </a:xfrm>
          <a:prstGeom prst="rect">
            <a:avLst/>
          </a:prstGeom>
        </p:spPr>
      </p:pic>
    </p:spTree>
    <p:extLst>
      <p:ext uri="{BB962C8B-B14F-4D97-AF65-F5344CB8AC3E}">
        <p14:creationId xmlns:p14="http://schemas.microsoft.com/office/powerpoint/2010/main" val="382466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45B4-33AA-C040-9A97-C3AE79F8D73F}"/>
              </a:ext>
            </a:extLst>
          </p:cNvPr>
          <p:cNvSpPr>
            <a:spLocks noGrp="1"/>
          </p:cNvSpPr>
          <p:nvPr>
            <p:ph type="title"/>
          </p:nvPr>
        </p:nvSpPr>
        <p:spPr>
          <a:xfrm>
            <a:off x="334537" y="398657"/>
            <a:ext cx="11019263" cy="972944"/>
          </a:xfrm>
        </p:spPr>
        <p:txBody>
          <a:bodyPr/>
          <a:lstStyle/>
          <a:p>
            <a:r>
              <a:rPr lang="en-US" dirty="0"/>
              <a:t>Use Time and Clinic Personnel Wisely</a:t>
            </a:r>
          </a:p>
        </p:txBody>
      </p:sp>
      <p:sp>
        <p:nvSpPr>
          <p:cNvPr id="3" name="Content Placeholder 2">
            <a:extLst>
              <a:ext uri="{FF2B5EF4-FFF2-40B4-BE49-F238E27FC236}">
                <a16:creationId xmlns:a16="http://schemas.microsoft.com/office/drawing/2014/main" id="{E8957D17-BB2F-C943-8D81-37B58BEF184B}"/>
              </a:ext>
            </a:extLst>
          </p:cNvPr>
          <p:cNvSpPr>
            <a:spLocks noGrp="1"/>
          </p:cNvSpPr>
          <p:nvPr>
            <p:ph idx="1"/>
          </p:nvPr>
        </p:nvSpPr>
        <p:spPr>
          <a:xfrm>
            <a:off x="111512" y="1371601"/>
            <a:ext cx="11242288" cy="5207619"/>
          </a:xfrm>
        </p:spPr>
        <p:txBody>
          <a:bodyPr>
            <a:normAutofit fontScale="85000" lnSpcReduction="20000"/>
          </a:bodyPr>
          <a:lstStyle/>
          <a:p>
            <a:r>
              <a:rPr lang="en-US" dirty="0"/>
              <a:t>Teach patient or family members to do wound care</a:t>
            </a:r>
          </a:p>
          <a:p>
            <a:pPr lvl="1">
              <a:lnSpc>
                <a:spcPct val="120000"/>
              </a:lnSpc>
            </a:pPr>
            <a:r>
              <a:rPr lang="en-US" dirty="0"/>
              <a:t>American College of Surgeons Wound Management Home Skills program, </a:t>
            </a:r>
            <a:r>
              <a:rPr lang="en-US" dirty="0">
                <a:hlinkClick r:id="rId2"/>
              </a:rPr>
              <a:t>https://www.facs.org/education/patient-education/skills-programs/wound-care</a:t>
            </a:r>
            <a:r>
              <a:rPr lang="en-US" dirty="0"/>
              <a:t> </a:t>
            </a:r>
          </a:p>
          <a:p>
            <a:r>
              <a:rPr lang="en-US" dirty="0"/>
              <a:t>Emphasize preventive measures </a:t>
            </a:r>
          </a:p>
          <a:p>
            <a:pPr lvl="2"/>
            <a:r>
              <a:rPr lang="en-US" dirty="0"/>
              <a:t>Edema control</a:t>
            </a:r>
          </a:p>
          <a:p>
            <a:pPr lvl="2"/>
            <a:r>
              <a:rPr lang="en-US" dirty="0"/>
              <a:t>Nutrition</a:t>
            </a:r>
          </a:p>
          <a:p>
            <a:pPr lvl="2"/>
            <a:r>
              <a:rPr lang="en-US" dirty="0"/>
              <a:t>Stress relief/sleep hygiene</a:t>
            </a:r>
          </a:p>
          <a:p>
            <a:pPr lvl="2"/>
            <a:r>
              <a:rPr lang="en-US" dirty="0"/>
              <a:t>Hydration</a:t>
            </a:r>
          </a:p>
          <a:p>
            <a:pPr lvl="2"/>
            <a:r>
              <a:rPr lang="en-US" dirty="0"/>
              <a:t>Pressure relief</a:t>
            </a:r>
          </a:p>
          <a:p>
            <a:pPr lvl="2"/>
            <a:r>
              <a:rPr lang="en-US" dirty="0"/>
              <a:t>Hand Hygiene</a:t>
            </a:r>
          </a:p>
          <a:p>
            <a:r>
              <a:rPr lang="en-US" dirty="0"/>
              <a:t>Care coordination</a:t>
            </a:r>
          </a:p>
          <a:p>
            <a:pPr lvl="1"/>
            <a:r>
              <a:rPr lang="en-US" dirty="0"/>
              <a:t>Secure e-mail with outside providers</a:t>
            </a:r>
          </a:p>
          <a:p>
            <a:pPr lvl="1"/>
            <a:r>
              <a:rPr lang="en-US" dirty="0"/>
              <a:t>Invite your referring physician for a combined visit</a:t>
            </a:r>
          </a:p>
          <a:p>
            <a:pPr lvl="1"/>
            <a:r>
              <a:rPr lang="en-US" dirty="0"/>
              <a:t>Connect with VNA</a:t>
            </a:r>
          </a:p>
          <a:p>
            <a:pPr lvl="2"/>
            <a:r>
              <a:rPr lang="en-US" dirty="0"/>
              <a:t>Limit use of daily dressings</a:t>
            </a:r>
          </a:p>
          <a:p>
            <a:pPr lvl="2"/>
            <a:r>
              <a:rPr lang="en-US" dirty="0"/>
              <a:t>Try twice weekly or weekly if possible</a:t>
            </a:r>
          </a:p>
          <a:p>
            <a:pPr lvl="3"/>
            <a:r>
              <a:rPr lang="en-US" dirty="0"/>
              <a:t>Patient, family or other caregivers can do interim with VNA guidance</a:t>
            </a:r>
          </a:p>
          <a:p>
            <a:endParaRPr lang="en-US" dirty="0"/>
          </a:p>
        </p:txBody>
      </p:sp>
    </p:spTree>
    <p:extLst>
      <p:ext uri="{BB962C8B-B14F-4D97-AF65-F5344CB8AC3E}">
        <p14:creationId xmlns:p14="http://schemas.microsoft.com/office/powerpoint/2010/main" val="154966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83" y="169819"/>
            <a:ext cx="11182182" cy="791304"/>
          </a:xfrm>
        </p:spPr>
        <p:txBody>
          <a:bodyPr/>
          <a:lstStyle/>
          <a:p>
            <a:r>
              <a:rPr lang="en-US" dirty="0"/>
              <a:t>Use Additional Time/Personnel Wisely</a:t>
            </a:r>
          </a:p>
        </p:txBody>
      </p:sp>
      <p:sp>
        <p:nvSpPr>
          <p:cNvPr id="3" name="Content Placeholder 2"/>
          <p:cNvSpPr>
            <a:spLocks noGrp="1"/>
          </p:cNvSpPr>
          <p:nvPr>
            <p:ph idx="1"/>
          </p:nvPr>
        </p:nvSpPr>
        <p:spPr>
          <a:xfrm>
            <a:off x="286029" y="1046780"/>
            <a:ext cx="11044888" cy="5360694"/>
          </a:xfrm>
        </p:spPr>
        <p:txBody>
          <a:bodyPr>
            <a:normAutofit/>
          </a:bodyPr>
          <a:lstStyle/>
          <a:p>
            <a:pPr marL="457200" lvl="1" indent="-457200">
              <a:spcBef>
                <a:spcPts val="1000"/>
              </a:spcBef>
              <a:buFont typeface="Wingdings" charset="2"/>
              <a:buChar char="§"/>
            </a:pPr>
            <a:r>
              <a:rPr lang="en-US" sz="2600" dirty="0"/>
              <a:t>Utilize clinic nurses for phone contact with patients</a:t>
            </a:r>
          </a:p>
          <a:p>
            <a:pPr marL="914400" lvl="2" indent="-457200">
              <a:spcBef>
                <a:spcPts val="1000"/>
              </a:spcBef>
              <a:buFont typeface="Wingdings" charset="2"/>
              <a:buChar char="§"/>
            </a:pPr>
            <a:r>
              <a:rPr lang="en-US" sz="2200" dirty="0"/>
              <a:t>Even wellness checks will let patients know you are still there for them</a:t>
            </a:r>
          </a:p>
          <a:p>
            <a:pPr lvl="1"/>
            <a:endParaRPr lang="en-US" dirty="0"/>
          </a:p>
          <a:p>
            <a:pPr lvl="1"/>
            <a:endParaRPr lang="en-US" dirty="0"/>
          </a:p>
        </p:txBody>
      </p:sp>
      <p:pic>
        <p:nvPicPr>
          <p:cNvPr id="5" name="Picture 4" descr="A screenshot of a cell phone screen with text&#10;&#10;Description automatically generated">
            <a:extLst>
              <a:ext uri="{FF2B5EF4-FFF2-40B4-BE49-F238E27FC236}">
                <a16:creationId xmlns:a16="http://schemas.microsoft.com/office/drawing/2014/main" id="{6F839CB3-25F2-4A45-8AB8-3D8874D91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224" y="2226667"/>
            <a:ext cx="4266464" cy="4266464"/>
          </a:xfrm>
          <a:prstGeom prst="rect">
            <a:avLst/>
          </a:prstGeom>
        </p:spPr>
      </p:pic>
    </p:spTree>
    <p:extLst>
      <p:ext uri="{BB962C8B-B14F-4D97-AF65-F5344CB8AC3E}">
        <p14:creationId xmlns:p14="http://schemas.microsoft.com/office/powerpoint/2010/main" val="156944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1" y="398656"/>
            <a:ext cx="11250829" cy="1325563"/>
          </a:xfrm>
        </p:spPr>
        <p:txBody>
          <a:bodyPr/>
          <a:lstStyle/>
          <a:p>
            <a:r>
              <a:rPr lang="en-US" dirty="0"/>
              <a:t>Keep Wound Care Essential</a:t>
            </a:r>
          </a:p>
        </p:txBody>
      </p:sp>
      <p:sp>
        <p:nvSpPr>
          <p:cNvPr id="3" name="Content Placeholder 2"/>
          <p:cNvSpPr>
            <a:spLocks noGrp="1"/>
          </p:cNvSpPr>
          <p:nvPr>
            <p:ph idx="1"/>
          </p:nvPr>
        </p:nvSpPr>
        <p:spPr>
          <a:xfrm>
            <a:off x="606382" y="1859156"/>
            <a:ext cx="10747418" cy="4351338"/>
          </a:xfrm>
        </p:spPr>
        <p:txBody>
          <a:bodyPr>
            <a:normAutofit fontScale="92500"/>
          </a:bodyPr>
          <a:lstStyle/>
          <a:p>
            <a:pPr lvl="1"/>
            <a:r>
              <a:rPr lang="en-US" dirty="0"/>
              <a:t>Cancel all elective procedures in patients with a vital or functional prognosis that will not be significantly worse after a two-month delay in treatment.</a:t>
            </a:r>
            <a:endParaRPr lang="en-US" sz="2800" dirty="0"/>
          </a:p>
          <a:p>
            <a:pPr lvl="2"/>
            <a:r>
              <a:rPr lang="en-US" dirty="0"/>
              <a:t>Patients with chronic wounds considering flap reconstruction</a:t>
            </a:r>
            <a:endParaRPr lang="en-US" sz="2400" dirty="0"/>
          </a:p>
          <a:p>
            <a:pPr lvl="2"/>
            <a:r>
              <a:rPr lang="en-US" dirty="0"/>
              <a:t>Ulcerated but stable, </a:t>
            </a:r>
            <a:r>
              <a:rPr lang="en-US" dirty="0" err="1"/>
              <a:t>ie</a:t>
            </a:r>
            <a:r>
              <a:rPr lang="en-US" dirty="0"/>
              <a:t>, slow growing skin cancers</a:t>
            </a:r>
            <a:endParaRPr lang="en-US" sz="2400" dirty="0"/>
          </a:p>
          <a:p>
            <a:pPr lvl="1"/>
            <a:r>
              <a:rPr lang="en-US" dirty="0"/>
              <a:t>Perform day surgeries at an ambulatory facility and limit the number of people scrubbed to the absolute minimum</a:t>
            </a:r>
          </a:p>
          <a:p>
            <a:pPr lvl="1"/>
            <a:r>
              <a:rPr lang="en-US" dirty="0"/>
              <a:t>Keep a log of patients who do require surgery</a:t>
            </a:r>
          </a:p>
          <a:p>
            <a:pPr lvl="0"/>
            <a:r>
              <a:rPr lang="en-US" dirty="0"/>
              <a:t>Inpatient Wound Care</a:t>
            </a:r>
            <a:endParaRPr lang="en-US" sz="3200" dirty="0"/>
          </a:p>
          <a:p>
            <a:pPr lvl="1"/>
            <a:r>
              <a:rPr lang="en-US" dirty="0"/>
              <a:t>Review the consult list as a team, utilize photos as a form of </a:t>
            </a:r>
            <a:r>
              <a:rPr lang="en-US" dirty="0" err="1"/>
              <a:t>telehealth</a:t>
            </a:r>
            <a:endParaRPr lang="en-US" sz="2800" dirty="0"/>
          </a:p>
          <a:p>
            <a:pPr lvl="1"/>
            <a:r>
              <a:rPr lang="en-US" dirty="0"/>
              <a:t>Identify patients for whom debridement will facilitate earlier discharge</a:t>
            </a:r>
            <a:endParaRPr lang="en-US" sz="2800" dirty="0"/>
          </a:p>
          <a:p>
            <a:pPr lvl="1"/>
            <a:r>
              <a:rPr lang="en-US" dirty="0"/>
              <a:t>Communicate with the primary team regarding follow up as outlined above</a:t>
            </a:r>
            <a:endParaRPr lang="en-US" sz="2800" dirty="0"/>
          </a:p>
          <a:p>
            <a:pPr lvl="1"/>
            <a:endParaRPr lang="en-US" sz="2800" dirty="0"/>
          </a:p>
          <a:p>
            <a:endParaRPr lang="en-US" dirty="0"/>
          </a:p>
        </p:txBody>
      </p:sp>
    </p:spTree>
    <p:extLst>
      <p:ext uri="{BB962C8B-B14F-4D97-AF65-F5344CB8AC3E}">
        <p14:creationId xmlns:p14="http://schemas.microsoft.com/office/powerpoint/2010/main" val="124410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89" y="330005"/>
            <a:ext cx="12020382" cy="1325563"/>
          </a:xfrm>
        </p:spPr>
        <p:txBody>
          <a:bodyPr>
            <a:normAutofit/>
          </a:bodyPr>
          <a:lstStyle/>
          <a:p>
            <a:r>
              <a:rPr lang="en-US" dirty="0"/>
              <a:t>At Some Point They Will Need to be Seen</a:t>
            </a:r>
            <a:r>
              <a:rPr lang="mr-IN" dirty="0"/>
              <a:t>…</a:t>
            </a:r>
            <a:endParaRPr lang="en-US" dirty="0"/>
          </a:p>
        </p:txBody>
      </p:sp>
      <p:sp>
        <p:nvSpPr>
          <p:cNvPr id="3" name="Content Placeholder 2"/>
          <p:cNvSpPr>
            <a:spLocks noGrp="1"/>
          </p:cNvSpPr>
          <p:nvPr>
            <p:ph idx="1"/>
          </p:nvPr>
        </p:nvSpPr>
        <p:spPr>
          <a:xfrm>
            <a:off x="354676" y="1859156"/>
            <a:ext cx="10999124" cy="4351338"/>
          </a:xfrm>
        </p:spPr>
        <p:txBody>
          <a:bodyPr>
            <a:normAutofit fontScale="92500" lnSpcReduction="10000"/>
          </a:bodyPr>
          <a:lstStyle/>
          <a:p>
            <a:pPr marL="0" indent="0">
              <a:buNone/>
            </a:pPr>
            <a:r>
              <a:rPr lang="en-US" b="1" dirty="0"/>
              <a:t>CDC COVID-19 guidance for ambulatory facilities</a:t>
            </a:r>
            <a:endParaRPr lang="en-US" dirty="0"/>
          </a:p>
          <a:p>
            <a:pPr marL="0" indent="0">
              <a:buNone/>
            </a:pPr>
            <a:r>
              <a:rPr lang="en-US" dirty="0"/>
              <a:t> Goals:</a:t>
            </a:r>
          </a:p>
          <a:p>
            <a:pPr marL="0" indent="0">
              <a:buNone/>
            </a:pPr>
            <a:r>
              <a:rPr lang="en-US" dirty="0"/>
              <a:t>1) minimize disease transmission to patients, healthcare personnel (HCP) and others</a:t>
            </a:r>
          </a:p>
          <a:p>
            <a:pPr marL="0" indent="0">
              <a:buNone/>
            </a:pPr>
            <a:r>
              <a:rPr lang="en-US" dirty="0"/>
              <a:t>2) identify persons with presumptive COVID-19 disease and implement a triage procedure to assign appropriate levels of care</a:t>
            </a:r>
          </a:p>
          <a:p>
            <a:pPr marL="0" indent="0">
              <a:buNone/>
            </a:pPr>
            <a:r>
              <a:rPr lang="en-US" dirty="0"/>
              <a:t>3) reduce negative impacts on emergency department and hospital bed capacity </a:t>
            </a:r>
          </a:p>
          <a:p>
            <a:pPr marL="0" indent="0">
              <a:buNone/>
            </a:pPr>
            <a:r>
              <a:rPr lang="en-US" dirty="0"/>
              <a:t>4) maximize the efficiency of personal protective equipment (PPE) utilization across the community health system while protecting healthcare personnel.</a:t>
            </a:r>
          </a:p>
          <a:p>
            <a:endParaRPr lang="en-US" dirty="0"/>
          </a:p>
        </p:txBody>
      </p:sp>
    </p:spTree>
    <p:extLst>
      <p:ext uri="{BB962C8B-B14F-4D97-AF65-F5344CB8AC3E}">
        <p14:creationId xmlns:p14="http://schemas.microsoft.com/office/powerpoint/2010/main" val="193912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77" y="204143"/>
            <a:ext cx="10907594" cy="1325563"/>
          </a:xfrm>
        </p:spPr>
        <p:txBody>
          <a:bodyPr>
            <a:normAutofit/>
          </a:bodyPr>
          <a:lstStyle/>
          <a:p>
            <a:r>
              <a:rPr lang="en-US" sz="3600" dirty="0"/>
              <a:t>How to manage patients with respiratory illness, including COVID19</a:t>
            </a:r>
          </a:p>
        </p:txBody>
      </p:sp>
      <p:sp>
        <p:nvSpPr>
          <p:cNvPr id="3" name="Content Placeholder 2"/>
          <p:cNvSpPr>
            <a:spLocks noGrp="1"/>
          </p:cNvSpPr>
          <p:nvPr>
            <p:ph idx="1"/>
          </p:nvPr>
        </p:nvSpPr>
        <p:spPr>
          <a:xfrm>
            <a:off x="434765" y="1613311"/>
            <a:ext cx="10747418" cy="5057328"/>
          </a:xfrm>
        </p:spPr>
        <p:txBody>
          <a:bodyPr>
            <a:normAutofit fontScale="92500" lnSpcReduction="20000"/>
          </a:bodyPr>
          <a:lstStyle/>
          <a:p>
            <a:r>
              <a:rPr lang="en-US" dirty="0"/>
              <a:t>Triage</a:t>
            </a:r>
          </a:p>
          <a:p>
            <a:pPr lvl="0"/>
            <a:r>
              <a:rPr lang="en-US" dirty="0"/>
              <a:t>Isolate symptomatic patients, suspected or confirmed COVID-19</a:t>
            </a:r>
          </a:p>
          <a:p>
            <a:pPr lvl="1"/>
            <a:r>
              <a:rPr lang="en-US" dirty="0"/>
              <a:t>If patient is arriving via transport, EMS personnel should contact the receiving department</a:t>
            </a:r>
            <a:endParaRPr lang="en-US" sz="2000" dirty="0"/>
          </a:p>
          <a:p>
            <a:pPr lvl="1"/>
            <a:r>
              <a:rPr lang="en-US" dirty="0"/>
              <a:t>Set up separate, well-ventilated triage areas</a:t>
            </a:r>
            <a:endParaRPr lang="en-US" sz="2000" dirty="0"/>
          </a:p>
          <a:p>
            <a:pPr lvl="1"/>
            <a:r>
              <a:rPr lang="en-US" dirty="0"/>
              <a:t>Place patients in private rooms with door closed</a:t>
            </a:r>
            <a:endParaRPr lang="en-US" sz="2000" dirty="0"/>
          </a:p>
          <a:p>
            <a:pPr lvl="1"/>
            <a:r>
              <a:rPr lang="en-US" dirty="0"/>
              <a:t>Don appropriate PPE – note that wound care is considered a high-contact patient care activity and therefore gowns should be utilized</a:t>
            </a:r>
          </a:p>
          <a:p>
            <a:r>
              <a:rPr lang="en-US" dirty="0"/>
              <a:t>Transporting from entry to exam room and back.</a:t>
            </a:r>
          </a:p>
          <a:p>
            <a:pPr lvl="2"/>
            <a:r>
              <a:rPr lang="en-US" dirty="0"/>
              <a:t>Patients should wear a facemask to contain secretions during transport. If patients cannot tolerate a facemask or one is not available, they should use tissues to cover their mouth and nose.</a:t>
            </a:r>
          </a:p>
          <a:p>
            <a:pPr lvl="2"/>
            <a:r>
              <a:rPr lang="en-US" dirty="0"/>
              <a:t>Use of a facemask by the transporter is recommended for anything more than brief encounters with COVID-19 patients.</a:t>
            </a:r>
            <a:endParaRPr lang="en-US" sz="1800" dirty="0"/>
          </a:p>
          <a:p>
            <a:pPr lvl="2"/>
            <a:r>
              <a:rPr lang="en-US" dirty="0"/>
              <a:t>Additional PPE should not be required unless there is an anticipated need to provide medical assistance during transport (e.g., helping the patient replace a dislodged facemask)</a:t>
            </a:r>
            <a:endParaRPr lang="en-US" sz="1800" dirty="0"/>
          </a:p>
          <a:p>
            <a:endParaRPr lang="en-US" dirty="0"/>
          </a:p>
          <a:p>
            <a:pPr lvl="1"/>
            <a:endParaRPr lang="en-US" sz="2000" dirty="0"/>
          </a:p>
          <a:p>
            <a:endParaRPr lang="en-US" dirty="0"/>
          </a:p>
          <a:p>
            <a:endParaRPr lang="en-US" dirty="0"/>
          </a:p>
        </p:txBody>
      </p:sp>
    </p:spTree>
    <p:extLst>
      <p:ext uri="{BB962C8B-B14F-4D97-AF65-F5344CB8AC3E}">
        <p14:creationId xmlns:p14="http://schemas.microsoft.com/office/powerpoint/2010/main" val="35964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47" y="0"/>
            <a:ext cx="5248470" cy="1325563"/>
          </a:xfrm>
        </p:spPr>
        <p:txBody>
          <a:bodyPr/>
          <a:lstStyle/>
          <a:p>
            <a:r>
              <a:rPr lang="en-US" dirty="0"/>
              <a:t>Learn to Don/Doff</a:t>
            </a:r>
          </a:p>
        </p:txBody>
      </p:sp>
      <p:pic>
        <p:nvPicPr>
          <p:cNvPr id="4" name="Content Placeholder 3" descr="COVID-19_PPE_illustrations-p.pdf"/>
          <p:cNvPicPr>
            <a:picLocks noGrp="1" noChangeAspect="1"/>
          </p:cNvPicPr>
          <p:nvPr>
            <p:ph idx="1"/>
          </p:nvPr>
        </p:nvPicPr>
        <p:blipFill>
          <a:blip r:embed="rId2">
            <a:extLst>
              <a:ext uri="{28A0092B-C50C-407E-A947-70E740481C1C}">
                <a14:useLocalDpi xmlns:a14="http://schemas.microsoft.com/office/drawing/2010/main" val="0"/>
              </a:ext>
            </a:extLst>
          </a:blip>
          <a:srcRect l="3400" r="3400"/>
          <a:stretch>
            <a:fillRect/>
          </a:stretch>
        </p:blipFill>
        <p:spPr>
          <a:xfrm>
            <a:off x="202299" y="1502713"/>
            <a:ext cx="5746540" cy="4764272"/>
          </a:xfrm>
        </p:spPr>
      </p:pic>
      <p:pic>
        <p:nvPicPr>
          <p:cNvPr id="5" name="Picture 4">
            <a:extLst>
              <a:ext uri="{FF2B5EF4-FFF2-40B4-BE49-F238E27FC236}">
                <a16:creationId xmlns:a16="http://schemas.microsoft.com/office/drawing/2014/main" id="{9057DE41-1DC0-5246-AACE-4F7DBB6920F9}"/>
              </a:ext>
            </a:extLst>
          </p:cNvPr>
          <p:cNvPicPr>
            <a:picLocks noChangeAspect="1"/>
          </p:cNvPicPr>
          <p:nvPr/>
        </p:nvPicPr>
        <p:blipFill>
          <a:blip r:embed="rId3"/>
          <a:stretch>
            <a:fillRect/>
          </a:stretch>
        </p:blipFill>
        <p:spPr>
          <a:xfrm>
            <a:off x="6011713" y="0"/>
            <a:ext cx="6101021" cy="6858000"/>
          </a:xfrm>
          <a:prstGeom prst="rect">
            <a:avLst/>
          </a:prstGeom>
        </p:spPr>
      </p:pic>
    </p:spTree>
    <p:extLst>
      <p:ext uri="{BB962C8B-B14F-4D97-AF65-F5344CB8AC3E}">
        <p14:creationId xmlns:p14="http://schemas.microsoft.com/office/powerpoint/2010/main" val="187007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23" y="398656"/>
            <a:ext cx="10930477" cy="1325563"/>
          </a:xfrm>
        </p:spPr>
        <p:txBody>
          <a:bodyPr>
            <a:normAutofit/>
          </a:bodyPr>
          <a:lstStyle/>
          <a:p>
            <a:r>
              <a:rPr lang="en-US" dirty="0"/>
              <a:t>Be Safe and Make This an Opportunity</a:t>
            </a:r>
          </a:p>
        </p:txBody>
      </p:sp>
      <p:sp>
        <p:nvSpPr>
          <p:cNvPr id="3" name="Content Placeholder 2"/>
          <p:cNvSpPr>
            <a:spLocks noGrp="1"/>
          </p:cNvSpPr>
          <p:nvPr>
            <p:ph idx="1"/>
          </p:nvPr>
        </p:nvSpPr>
        <p:spPr>
          <a:xfrm>
            <a:off x="354676" y="1859156"/>
            <a:ext cx="10999124" cy="4351338"/>
          </a:xfrm>
        </p:spPr>
        <p:txBody>
          <a:bodyPr>
            <a:normAutofit fontScale="92500" lnSpcReduction="10000"/>
          </a:bodyPr>
          <a:lstStyle/>
          <a:p>
            <a:r>
              <a:rPr lang="en-US" dirty="0"/>
              <a:t>‘Temporary’ changes may become the norm</a:t>
            </a:r>
          </a:p>
          <a:p>
            <a:pPr lvl="1"/>
            <a:r>
              <a:rPr lang="en-US" dirty="0" err="1"/>
              <a:t>Telehealth</a:t>
            </a:r>
            <a:r>
              <a:rPr lang="en-US" dirty="0"/>
              <a:t> with appropriate reimbursement</a:t>
            </a:r>
          </a:p>
          <a:p>
            <a:pPr lvl="1"/>
            <a:r>
              <a:rPr lang="en-US" dirty="0"/>
              <a:t>Streamlining documentation</a:t>
            </a:r>
          </a:p>
          <a:p>
            <a:pPr lvl="1"/>
            <a:r>
              <a:rPr lang="en-US" dirty="0"/>
              <a:t>Use of ‘Wound Apps’</a:t>
            </a:r>
          </a:p>
          <a:p>
            <a:pPr lvl="1"/>
            <a:r>
              <a:rPr lang="en-US" dirty="0"/>
              <a:t>Empowered advanced practice nurses</a:t>
            </a:r>
          </a:p>
          <a:p>
            <a:r>
              <a:rPr lang="en-US" dirty="0"/>
              <a:t>Patient and Caregiver Education leads to better outcomes</a:t>
            </a:r>
          </a:p>
          <a:p>
            <a:r>
              <a:rPr lang="en-US" dirty="0"/>
              <a:t>Keeping patients in their homes</a:t>
            </a:r>
          </a:p>
          <a:p>
            <a:r>
              <a:rPr lang="en-US" dirty="0"/>
              <a:t>Improved coordination of care</a:t>
            </a:r>
          </a:p>
          <a:p>
            <a:r>
              <a:rPr lang="en-US" dirty="0"/>
              <a:t>Bring the Wound Care Community together</a:t>
            </a:r>
          </a:p>
          <a:p>
            <a:pPr lvl="1"/>
            <a:r>
              <a:rPr lang="en-US" dirty="0"/>
              <a:t>Societies to present a united stance demonstrating that Wound Care is an Essential Service</a:t>
            </a:r>
          </a:p>
        </p:txBody>
      </p:sp>
    </p:spTree>
    <p:extLst>
      <p:ext uri="{BB962C8B-B14F-4D97-AF65-F5344CB8AC3E}">
        <p14:creationId xmlns:p14="http://schemas.microsoft.com/office/powerpoint/2010/main" val="33991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96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A7FB7F-3C63-4260-8A59-546E9BECF0F8}"/>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600" dirty="0">
                <a:solidFill>
                  <a:srgbClr val="FFFFFF"/>
                </a:solidFill>
                <a:latin typeface="+mj-lt"/>
                <a:ea typeface="+mj-ea"/>
                <a:cs typeface="+mj-cs"/>
              </a:rPr>
              <a:t>Thank you!</a:t>
            </a:r>
          </a:p>
          <a:p>
            <a:pPr algn="ctr">
              <a:lnSpc>
                <a:spcPct val="90000"/>
              </a:lnSpc>
              <a:spcBef>
                <a:spcPct val="0"/>
              </a:spcBef>
              <a:spcAft>
                <a:spcPts val="600"/>
              </a:spcAft>
            </a:pPr>
            <a:r>
              <a:rPr lang="en-US" sz="2600" dirty="0">
                <a:solidFill>
                  <a:srgbClr val="FFFFFF"/>
                </a:solidFill>
                <a:latin typeface="+mj-lt"/>
                <a:ea typeface="+mj-ea"/>
                <a:cs typeface="+mj-cs"/>
              </a:rPr>
              <a:t>Please use the </a:t>
            </a:r>
            <a:r>
              <a:rPr lang="en-US" sz="2600" b="1" dirty="0">
                <a:solidFill>
                  <a:srgbClr val="FFFFFF"/>
                </a:solidFill>
                <a:latin typeface="+mj-lt"/>
                <a:ea typeface="+mj-ea"/>
                <a:cs typeface="+mj-cs"/>
              </a:rPr>
              <a:t>Q&amp;A box </a:t>
            </a:r>
            <a:r>
              <a:rPr lang="en-US" sz="2600" dirty="0">
                <a:solidFill>
                  <a:srgbClr val="FFFFFF"/>
                </a:solidFill>
                <a:latin typeface="+mj-lt"/>
                <a:ea typeface="+mj-ea"/>
                <a:cs typeface="+mj-cs"/>
              </a:rPr>
              <a:t>to ask questions </a:t>
            </a:r>
          </a:p>
        </p:txBody>
      </p:sp>
      <p:cxnSp>
        <p:nvCxnSpPr>
          <p:cNvPr id="28" name="Straight Connector 2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skiing, snow, man, woman&#10;&#10;Description automatically generated">
            <a:extLst>
              <a:ext uri="{FF2B5EF4-FFF2-40B4-BE49-F238E27FC236}">
                <a16:creationId xmlns:a16="http://schemas.microsoft.com/office/drawing/2014/main" id="{D342E7B6-9CDF-4ABA-BBCB-885BD137CD91}"/>
              </a:ext>
            </a:extLst>
          </p:cNvPr>
          <p:cNvPicPr>
            <a:picLocks noChangeAspect="1"/>
          </p:cNvPicPr>
          <p:nvPr/>
        </p:nvPicPr>
        <p:blipFill>
          <a:blip r:embed="rId2"/>
          <a:stretch>
            <a:fillRect/>
          </a:stretch>
        </p:blipFill>
        <p:spPr>
          <a:xfrm>
            <a:off x="349150" y="2733997"/>
            <a:ext cx="5455917" cy="3068953"/>
          </a:xfrm>
          <a:prstGeom prst="rect">
            <a:avLst/>
          </a:prstGeom>
        </p:spPr>
      </p:pic>
      <p:cxnSp>
        <p:nvCxnSpPr>
          <p:cNvPr id="30" name="Straight Connector 2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meter&#10;&#10;Description automatically generated">
            <a:extLst>
              <a:ext uri="{FF2B5EF4-FFF2-40B4-BE49-F238E27FC236}">
                <a16:creationId xmlns:a16="http://schemas.microsoft.com/office/drawing/2014/main" id="{2C4D1B84-34FF-40CB-8F22-F5F649863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73" y="4002804"/>
            <a:ext cx="5455917" cy="845665"/>
          </a:xfrm>
          <a:prstGeom prst="rect">
            <a:avLst/>
          </a:prstGeom>
        </p:spPr>
      </p:pic>
    </p:spTree>
    <p:extLst>
      <p:ext uri="{BB962C8B-B14F-4D97-AF65-F5344CB8AC3E}">
        <p14:creationId xmlns:p14="http://schemas.microsoft.com/office/powerpoint/2010/main" val="141242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solidFill>
                  <a:schemeClr val="tx1"/>
                </a:solidFill>
              </a:rPr>
              <a:t>Wound Care is An Essential Service During COVID-19 Pandemic</a:t>
            </a:r>
          </a:p>
        </p:txBody>
      </p:sp>
      <p:sp>
        <p:nvSpPr>
          <p:cNvPr id="3" name="Subtitle 2"/>
          <p:cNvSpPr>
            <a:spLocks noGrp="1"/>
          </p:cNvSpPr>
          <p:nvPr>
            <p:ph type="subTitle" idx="1"/>
          </p:nvPr>
        </p:nvSpPr>
        <p:spPr/>
        <p:txBody>
          <a:bodyPr>
            <a:normAutofit lnSpcReduction="10000"/>
          </a:bodyPr>
          <a:lstStyle/>
          <a:p>
            <a:pPr algn="ctr"/>
            <a:r>
              <a:rPr lang="en-US" dirty="0">
                <a:solidFill>
                  <a:srgbClr val="000000"/>
                </a:solidFill>
              </a:rPr>
              <a:t>Statement from the Wound Healing Society</a:t>
            </a:r>
          </a:p>
          <a:p>
            <a:pPr algn="ctr"/>
            <a:endParaRPr lang="en-US" dirty="0">
              <a:solidFill>
                <a:srgbClr val="000000"/>
              </a:solidFill>
            </a:endParaRPr>
          </a:p>
          <a:p>
            <a:pPr algn="ctr"/>
            <a:r>
              <a:rPr lang="en-US" dirty="0">
                <a:solidFill>
                  <a:srgbClr val="000000"/>
                </a:solidFill>
              </a:rPr>
              <a:t>Lisa J. Gould, MD, PhD, FACS</a:t>
            </a:r>
          </a:p>
          <a:p>
            <a:pPr algn="ctr"/>
            <a:r>
              <a:rPr lang="en-US" dirty="0">
                <a:solidFill>
                  <a:srgbClr val="000000"/>
                </a:solidFill>
              </a:rPr>
              <a:t>Member BOD, WHS</a:t>
            </a:r>
          </a:p>
        </p:txBody>
      </p:sp>
      <p:pic>
        <p:nvPicPr>
          <p:cNvPr id="4" name="Picture 3">
            <a:extLst>
              <a:ext uri="{FF2B5EF4-FFF2-40B4-BE49-F238E27FC236}">
                <a16:creationId xmlns:a16="http://schemas.microsoft.com/office/drawing/2014/main" id="{97D99E82-876E-0C49-A312-A08749AFE0B8}"/>
              </a:ext>
            </a:extLst>
          </p:cNvPr>
          <p:cNvPicPr>
            <a:picLocks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35912" y="411390"/>
            <a:ext cx="1729075" cy="1237795"/>
          </a:xfrm>
          <a:prstGeom prst="rect">
            <a:avLst/>
          </a:prstGeom>
          <a:noFill/>
          <a:ln w="9525">
            <a:noFill/>
            <a:miter lim="800000"/>
            <a:headEnd/>
            <a:tailEnd/>
          </a:ln>
        </p:spPr>
      </p:pic>
    </p:spTree>
    <p:extLst>
      <p:ext uri="{BB962C8B-B14F-4D97-AF65-F5344CB8AC3E}">
        <p14:creationId xmlns:p14="http://schemas.microsoft.com/office/powerpoint/2010/main" val="184905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72C84C-4701-8C4E-B66E-865ED8C49384}"/>
              </a:ext>
            </a:extLst>
          </p:cNvPr>
          <p:cNvSpPr>
            <a:spLocks noGrp="1"/>
          </p:cNvSpPr>
          <p:nvPr>
            <p:ph type="dt" sz="half" idx="4294967295"/>
          </p:nvPr>
        </p:nvSpPr>
        <p:spPr>
          <a:xfrm>
            <a:off x="0" y="6356350"/>
            <a:ext cx="2743200" cy="365125"/>
          </a:xfrm>
        </p:spPr>
        <p:txBody>
          <a:bodyPr/>
          <a:lstStyle/>
          <a:p>
            <a:fld id="{3C0C5F2B-117E-4541-8490-3DF6D4DF38D7}" type="datetime1">
              <a:rPr lang="en-US" smtClean="0"/>
              <a:t>4/15/20</a:t>
            </a:fld>
            <a:endParaRPr lang="en-US"/>
          </a:p>
        </p:txBody>
      </p:sp>
      <p:sp>
        <p:nvSpPr>
          <p:cNvPr id="5" name="Slide Number Placeholder 4">
            <a:extLst>
              <a:ext uri="{FF2B5EF4-FFF2-40B4-BE49-F238E27FC236}">
                <a16:creationId xmlns:a16="http://schemas.microsoft.com/office/drawing/2014/main" id="{1958D406-3399-3E46-BE54-F90B382D0160}"/>
              </a:ext>
            </a:extLst>
          </p:cNvPr>
          <p:cNvSpPr>
            <a:spLocks noGrp="1"/>
          </p:cNvSpPr>
          <p:nvPr>
            <p:ph type="sldNum" sz="quarter" idx="4294967295"/>
          </p:nvPr>
        </p:nvSpPr>
        <p:spPr>
          <a:xfrm>
            <a:off x="9448800" y="6356350"/>
            <a:ext cx="2743200" cy="365125"/>
          </a:xfrm>
        </p:spPr>
        <p:txBody>
          <a:bodyPr/>
          <a:lstStyle/>
          <a:p>
            <a:fld id="{47C4C389-8D7F-874D-8201-41F71C42541F}" type="slidenum">
              <a:rPr lang="en-US" smtClean="0"/>
              <a:t>4</a:t>
            </a:fld>
            <a:endParaRPr lang="en-US"/>
          </a:p>
        </p:txBody>
      </p:sp>
      <p:sp>
        <p:nvSpPr>
          <p:cNvPr id="12" name="Rectangle 11"/>
          <p:cNvSpPr/>
          <p:nvPr/>
        </p:nvSpPr>
        <p:spPr>
          <a:xfrm>
            <a:off x="564472" y="1046781"/>
            <a:ext cx="6096000" cy="3323987"/>
          </a:xfrm>
          <a:prstGeom prst="rect">
            <a:avLst/>
          </a:prstGeom>
        </p:spPr>
        <p:txBody>
          <a:bodyPr>
            <a:spAutoFit/>
          </a:bodyPr>
          <a:lstStyle/>
          <a:p>
            <a:r>
              <a:rPr lang="en-US" sz="2400" dirty="0"/>
              <a:t>One Month Ago:</a:t>
            </a:r>
          </a:p>
          <a:p>
            <a:r>
              <a:rPr lang="en-US" dirty="0"/>
              <a:t> </a:t>
            </a:r>
            <a:r>
              <a:rPr lang="en-US" b="1" dirty="0"/>
              <a:t>Statement from the Alliance of Wound Care Stakeholders (March 20, 2020) </a:t>
            </a:r>
            <a:endParaRPr lang="en-US" dirty="0"/>
          </a:p>
          <a:p>
            <a:r>
              <a:rPr lang="en-US" b="1" dirty="0"/>
              <a:t>Wound Care is an Essential – Not Elective – Service that Prevents Hospital Admissions and ED Visits </a:t>
            </a:r>
            <a:endParaRPr lang="en-US" dirty="0"/>
          </a:p>
          <a:p>
            <a:r>
              <a:rPr lang="en-US" b="1" dirty="0"/>
              <a:t>Among a Fragile Cohort of Patients at High-Risk of COVID-19</a:t>
            </a:r>
          </a:p>
          <a:p>
            <a:endParaRPr lang="en-US" b="1" dirty="0"/>
          </a:p>
          <a:p>
            <a:r>
              <a:rPr lang="en-US" sz="2400" b="1" dirty="0"/>
              <a:t>Today:</a:t>
            </a:r>
          </a:p>
          <a:p>
            <a:r>
              <a:rPr lang="en-US" b="1" dirty="0"/>
              <a:t>Many Wound Centers are Closed</a:t>
            </a:r>
          </a:p>
          <a:p>
            <a:r>
              <a:rPr lang="en-US" b="1" dirty="0"/>
              <a:t>Clinical Trials on Hold</a:t>
            </a:r>
          </a:p>
          <a:p>
            <a:r>
              <a:rPr lang="en-US" b="1" dirty="0"/>
              <a:t>Patients in SNFs are in ‘lock down’ </a:t>
            </a:r>
            <a:endParaRPr lang="en-US" dirty="0"/>
          </a:p>
        </p:txBody>
      </p:sp>
      <p:pic>
        <p:nvPicPr>
          <p:cNvPr id="13" name="Picture 12" descr="IMG_16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506" y="881029"/>
            <a:ext cx="5202258" cy="3901694"/>
          </a:xfrm>
          <a:prstGeom prst="rect">
            <a:avLst/>
          </a:prstGeom>
        </p:spPr>
      </p:pic>
    </p:spTree>
    <p:extLst>
      <p:ext uri="{BB962C8B-B14F-4D97-AF65-F5344CB8AC3E}">
        <p14:creationId xmlns:p14="http://schemas.microsoft.com/office/powerpoint/2010/main" val="320323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72C84C-4701-8C4E-B66E-865ED8C49384}"/>
              </a:ext>
            </a:extLst>
          </p:cNvPr>
          <p:cNvSpPr>
            <a:spLocks noGrp="1"/>
          </p:cNvSpPr>
          <p:nvPr>
            <p:ph type="dt" sz="half" idx="4294967295"/>
          </p:nvPr>
        </p:nvSpPr>
        <p:spPr>
          <a:xfrm>
            <a:off x="0" y="6356350"/>
            <a:ext cx="2743200" cy="365125"/>
          </a:xfrm>
        </p:spPr>
        <p:txBody>
          <a:bodyPr/>
          <a:lstStyle/>
          <a:p>
            <a:fld id="{3C0C5F2B-117E-4541-8490-3DF6D4DF38D7}" type="datetime1">
              <a:rPr lang="en-US" smtClean="0"/>
              <a:t>4/15/20</a:t>
            </a:fld>
            <a:endParaRPr lang="en-US"/>
          </a:p>
        </p:txBody>
      </p:sp>
      <p:sp>
        <p:nvSpPr>
          <p:cNvPr id="5" name="Slide Number Placeholder 4">
            <a:extLst>
              <a:ext uri="{FF2B5EF4-FFF2-40B4-BE49-F238E27FC236}">
                <a16:creationId xmlns:a16="http://schemas.microsoft.com/office/drawing/2014/main" id="{1958D406-3399-3E46-BE54-F90B382D0160}"/>
              </a:ext>
            </a:extLst>
          </p:cNvPr>
          <p:cNvSpPr>
            <a:spLocks noGrp="1"/>
          </p:cNvSpPr>
          <p:nvPr>
            <p:ph type="sldNum" sz="quarter" idx="4294967295"/>
          </p:nvPr>
        </p:nvSpPr>
        <p:spPr>
          <a:xfrm>
            <a:off x="9448800" y="6356350"/>
            <a:ext cx="2743200" cy="365125"/>
          </a:xfrm>
        </p:spPr>
        <p:txBody>
          <a:bodyPr/>
          <a:lstStyle/>
          <a:p>
            <a:fld id="{47C4C389-8D7F-874D-8201-41F71C42541F}" type="slidenum">
              <a:rPr lang="en-US" smtClean="0"/>
              <a:t>5</a:t>
            </a:fld>
            <a:endParaRPr lang="en-US"/>
          </a:p>
        </p:txBody>
      </p:sp>
      <p:sp>
        <p:nvSpPr>
          <p:cNvPr id="6" name="Title 1"/>
          <p:cNvSpPr txBox="1">
            <a:spLocks/>
          </p:cNvSpPr>
          <p:nvPr/>
        </p:nvSpPr>
        <p:spPr>
          <a:xfrm>
            <a:off x="590683" y="0"/>
            <a:ext cx="524847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b="1" kern="1200">
                <a:solidFill>
                  <a:schemeClr val="bg1"/>
                </a:solidFill>
                <a:latin typeface="Arial" panose="020B0604020202020204" pitchFamily="34" charset="0"/>
                <a:ea typeface="+mj-ea"/>
                <a:cs typeface="Arial" panose="020B0604020202020204" pitchFamily="34" charset="0"/>
              </a:defRPr>
            </a:lvl1pPr>
          </a:lstStyle>
          <a:p>
            <a:r>
              <a:rPr lang="en-US" dirty="0">
                <a:solidFill>
                  <a:srgbClr val="FF0000"/>
                </a:solidFill>
              </a:rPr>
              <a:t>Goals</a:t>
            </a:r>
          </a:p>
        </p:txBody>
      </p:sp>
      <p:sp>
        <p:nvSpPr>
          <p:cNvPr id="7" name="Content Placeholder 2"/>
          <p:cNvSpPr txBox="1">
            <a:spLocks/>
          </p:cNvSpPr>
          <p:nvPr/>
        </p:nvSpPr>
        <p:spPr>
          <a:xfrm>
            <a:off x="389000" y="1378594"/>
            <a:ext cx="9248624"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0000"/>
                </a:solidFill>
              </a:rPr>
              <a:t> At the conclusion of this presentation you should be able to discuss:</a:t>
            </a:r>
          </a:p>
          <a:p>
            <a:pPr marL="342900" indent="-342900">
              <a:buFont typeface="Wingdings" charset="2"/>
              <a:buChar char="§"/>
            </a:pPr>
            <a:r>
              <a:rPr lang="en-US" dirty="0">
                <a:solidFill>
                  <a:schemeClr val="tx1"/>
                </a:solidFill>
              </a:rPr>
              <a:t>How wound care clinicians provide a critical service to keep patients out of the hospital</a:t>
            </a:r>
          </a:p>
          <a:p>
            <a:pPr marL="342900" indent="-342900">
              <a:buFont typeface="Wingdings" charset="2"/>
              <a:buChar char="§"/>
            </a:pPr>
            <a:r>
              <a:rPr lang="en-US" dirty="0">
                <a:solidFill>
                  <a:schemeClr val="tx1"/>
                </a:solidFill>
              </a:rPr>
              <a:t>How to keep your staff and your patients safe</a:t>
            </a:r>
          </a:p>
          <a:p>
            <a:pPr marL="342900" indent="-342900">
              <a:buFont typeface="Wingdings" charset="2"/>
              <a:buChar char="§"/>
            </a:pPr>
            <a:r>
              <a:rPr lang="en-US" dirty="0">
                <a:solidFill>
                  <a:schemeClr val="tx1"/>
                </a:solidFill>
              </a:rPr>
              <a:t>How to prepare for the post-surge reality</a:t>
            </a:r>
          </a:p>
          <a:p>
            <a:endParaRPr lang="en-US" dirty="0"/>
          </a:p>
        </p:txBody>
      </p:sp>
    </p:spTree>
    <p:extLst>
      <p:ext uri="{BB962C8B-B14F-4D97-AF65-F5344CB8AC3E}">
        <p14:creationId xmlns:p14="http://schemas.microsoft.com/office/powerpoint/2010/main" val="68660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949" y="375772"/>
            <a:ext cx="9317372" cy="1325563"/>
          </a:xfrm>
        </p:spPr>
        <p:txBody>
          <a:bodyPr/>
          <a:lstStyle/>
          <a:p>
            <a:r>
              <a:rPr lang="en-US" dirty="0"/>
              <a:t>Why Are Wound Patients Special?</a:t>
            </a:r>
          </a:p>
        </p:txBody>
      </p:sp>
      <p:sp>
        <p:nvSpPr>
          <p:cNvPr id="4" name="Content Placeholder 3"/>
          <p:cNvSpPr>
            <a:spLocks noGrp="1"/>
          </p:cNvSpPr>
          <p:nvPr>
            <p:ph idx="1"/>
          </p:nvPr>
        </p:nvSpPr>
        <p:spPr>
          <a:xfrm>
            <a:off x="5704890" y="1962133"/>
            <a:ext cx="5248470" cy="4351338"/>
          </a:xfrm>
        </p:spPr>
        <p:txBody>
          <a:bodyPr>
            <a:normAutofit fontScale="92500" lnSpcReduction="10000"/>
          </a:bodyPr>
          <a:lstStyle/>
          <a:p>
            <a:r>
              <a:rPr lang="en-US" dirty="0"/>
              <a:t>High number of comorbidities</a:t>
            </a:r>
          </a:p>
          <a:p>
            <a:pPr lvl="1"/>
            <a:r>
              <a:rPr lang="en-US" dirty="0"/>
              <a:t>Obesity</a:t>
            </a:r>
          </a:p>
          <a:p>
            <a:pPr lvl="1"/>
            <a:r>
              <a:rPr lang="en-US" dirty="0"/>
              <a:t>Diabetes</a:t>
            </a:r>
          </a:p>
          <a:p>
            <a:pPr lvl="1"/>
            <a:r>
              <a:rPr lang="en-US" dirty="0"/>
              <a:t>Hypertension</a:t>
            </a:r>
          </a:p>
          <a:p>
            <a:pPr lvl="1"/>
            <a:r>
              <a:rPr lang="en-US" dirty="0"/>
              <a:t>COPD</a:t>
            </a:r>
          </a:p>
          <a:p>
            <a:pPr lvl="1"/>
            <a:r>
              <a:rPr lang="en-US" dirty="0"/>
              <a:t>Age &gt;60</a:t>
            </a:r>
          </a:p>
          <a:p>
            <a:pPr lvl="1"/>
            <a:r>
              <a:rPr lang="en-US" dirty="0"/>
              <a:t>Immunosuppression</a:t>
            </a:r>
          </a:p>
          <a:p>
            <a:r>
              <a:rPr lang="en-US" dirty="0"/>
              <a:t>Medically Complex</a:t>
            </a:r>
          </a:p>
          <a:p>
            <a:pPr lvl="1"/>
            <a:r>
              <a:rPr lang="en-US" dirty="0"/>
              <a:t>Recurrent Admissions</a:t>
            </a:r>
          </a:p>
          <a:p>
            <a:pPr lvl="1"/>
            <a:r>
              <a:rPr lang="en-US" dirty="0"/>
              <a:t>Infection</a:t>
            </a:r>
          </a:p>
          <a:p>
            <a:pPr lvl="1"/>
            <a:r>
              <a:rPr lang="en-US" dirty="0"/>
              <a:t>Amputation</a:t>
            </a:r>
          </a:p>
          <a:p>
            <a:pPr lvl="1"/>
            <a:r>
              <a:rPr lang="en-US" dirty="0"/>
              <a:t>High morbidity and mortality</a:t>
            </a:r>
          </a:p>
          <a:p>
            <a:pPr lvl="1"/>
            <a:endParaRPr lang="en-US" dirty="0"/>
          </a:p>
        </p:txBody>
      </p:sp>
    </p:spTree>
    <p:extLst>
      <p:ext uri="{BB962C8B-B14F-4D97-AF65-F5344CB8AC3E}">
        <p14:creationId xmlns:p14="http://schemas.microsoft.com/office/powerpoint/2010/main" val="181543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176" y="398656"/>
            <a:ext cx="9637624" cy="1325563"/>
          </a:xfrm>
        </p:spPr>
        <p:txBody>
          <a:bodyPr/>
          <a:lstStyle/>
          <a:p>
            <a:r>
              <a:rPr lang="en-US" dirty="0"/>
              <a:t>Role of the Wound Center</a:t>
            </a:r>
          </a:p>
        </p:txBody>
      </p:sp>
      <p:sp>
        <p:nvSpPr>
          <p:cNvPr id="3" name="Content Placeholder 2"/>
          <p:cNvSpPr>
            <a:spLocks noGrp="1"/>
          </p:cNvSpPr>
          <p:nvPr>
            <p:ph idx="1"/>
          </p:nvPr>
        </p:nvSpPr>
        <p:spPr>
          <a:xfrm>
            <a:off x="995383" y="1859156"/>
            <a:ext cx="10358418" cy="4351338"/>
          </a:xfrm>
        </p:spPr>
        <p:txBody>
          <a:bodyPr/>
          <a:lstStyle/>
          <a:p>
            <a:r>
              <a:rPr lang="en-US" dirty="0"/>
              <a:t>Prevent Hospital Admissions</a:t>
            </a:r>
          </a:p>
          <a:p>
            <a:r>
              <a:rPr lang="en-US" dirty="0"/>
              <a:t>Reduce use of the emergency rooms</a:t>
            </a:r>
          </a:p>
          <a:p>
            <a:r>
              <a:rPr lang="en-US" dirty="0"/>
              <a:t>Reduce emergent operations</a:t>
            </a:r>
          </a:p>
          <a:p>
            <a:pPr lvl="1"/>
            <a:r>
              <a:rPr lang="en-US" dirty="0"/>
              <a:t>Prevent infections</a:t>
            </a:r>
          </a:p>
          <a:p>
            <a:pPr lvl="2"/>
            <a:r>
              <a:rPr lang="en-US" dirty="0"/>
              <a:t>Outpatient debridement</a:t>
            </a:r>
          </a:p>
          <a:p>
            <a:pPr lvl="2"/>
            <a:r>
              <a:rPr lang="en-US" dirty="0"/>
              <a:t>Topical wound care</a:t>
            </a:r>
          </a:p>
          <a:p>
            <a:pPr lvl="1"/>
            <a:r>
              <a:rPr lang="en-US" dirty="0"/>
              <a:t>Early diagnosis of infection with close follow-up</a:t>
            </a:r>
          </a:p>
          <a:p>
            <a:pPr lvl="1"/>
            <a:r>
              <a:rPr lang="en-US" dirty="0"/>
              <a:t>Pain reduction</a:t>
            </a:r>
          </a:p>
          <a:p>
            <a:r>
              <a:rPr lang="en-US" dirty="0"/>
              <a:t>Coordinate Complex Care</a:t>
            </a:r>
          </a:p>
        </p:txBody>
      </p:sp>
    </p:spTree>
    <p:extLst>
      <p:ext uri="{BB962C8B-B14F-4D97-AF65-F5344CB8AC3E}">
        <p14:creationId xmlns:p14="http://schemas.microsoft.com/office/powerpoint/2010/main" val="52565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64" y="112609"/>
            <a:ext cx="10598683" cy="951490"/>
          </a:xfrm>
        </p:spPr>
        <p:txBody>
          <a:bodyPr/>
          <a:lstStyle/>
          <a:p>
            <a:r>
              <a:rPr lang="en-US" dirty="0"/>
              <a:t>A moderated approach</a:t>
            </a:r>
          </a:p>
        </p:txBody>
      </p:sp>
      <p:sp>
        <p:nvSpPr>
          <p:cNvPr id="3" name="Content Placeholder 2"/>
          <p:cNvSpPr>
            <a:spLocks noGrp="1"/>
          </p:cNvSpPr>
          <p:nvPr>
            <p:ph idx="1"/>
          </p:nvPr>
        </p:nvSpPr>
        <p:spPr>
          <a:xfrm>
            <a:off x="354676" y="1401479"/>
            <a:ext cx="10861830" cy="5246276"/>
          </a:xfrm>
        </p:spPr>
        <p:txBody>
          <a:bodyPr>
            <a:normAutofit fontScale="92500" lnSpcReduction="20000"/>
          </a:bodyPr>
          <a:lstStyle/>
          <a:p>
            <a:r>
              <a:rPr lang="en-US" dirty="0"/>
              <a:t>Review and prioritize</a:t>
            </a:r>
          </a:p>
          <a:p>
            <a:pPr lvl="1"/>
            <a:r>
              <a:rPr lang="en-US" dirty="0"/>
              <a:t>Cancel all non-essential appointments</a:t>
            </a:r>
          </a:p>
          <a:p>
            <a:pPr lvl="1"/>
            <a:r>
              <a:rPr lang="en-US" dirty="0"/>
              <a:t>Categorize</a:t>
            </a:r>
          </a:p>
          <a:p>
            <a:pPr lvl="2"/>
            <a:r>
              <a:rPr lang="en-US" dirty="0"/>
              <a:t>Patients who </a:t>
            </a:r>
            <a:r>
              <a:rPr lang="en-US" u="sng" dirty="0"/>
              <a:t>must</a:t>
            </a:r>
            <a:r>
              <a:rPr lang="en-US" dirty="0"/>
              <a:t> be seen</a:t>
            </a:r>
          </a:p>
          <a:p>
            <a:pPr lvl="3"/>
            <a:r>
              <a:rPr lang="en-US" dirty="0"/>
              <a:t>High risk for infection</a:t>
            </a:r>
          </a:p>
          <a:p>
            <a:pPr lvl="3"/>
            <a:r>
              <a:rPr lang="en-US" dirty="0"/>
              <a:t>Necrotic tissue undergoing serial debridement</a:t>
            </a:r>
          </a:p>
          <a:p>
            <a:pPr lvl="3"/>
            <a:r>
              <a:rPr lang="en-US" dirty="0"/>
              <a:t>No reliable wound care at home</a:t>
            </a:r>
          </a:p>
          <a:p>
            <a:pPr lvl="3"/>
            <a:r>
              <a:rPr lang="en-US" dirty="0"/>
              <a:t>Treatment with CTP (critically evaluate the response)</a:t>
            </a:r>
          </a:p>
          <a:p>
            <a:pPr lvl="3"/>
            <a:r>
              <a:rPr lang="en-US" dirty="0"/>
              <a:t>In compression with high drainage</a:t>
            </a:r>
          </a:p>
          <a:p>
            <a:pPr lvl="2"/>
            <a:r>
              <a:rPr lang="en-US" dirty="0"/>
              <a:t>Patients who can be seen less frequently</a:t>
            </a:r>
          </a:p>
          <a:p>
            <a:pPr lvl="3"/>
            <a:r>
              <a:rPr lang="en-US" dirty="0"/>
              <a:t>2-3 weeks</a:t>
            </a:r>
          </a:p>
          <a:p>
            <a:pPr lvl="4"/>
            <a:r>
              <a:rPr lang="en-US" dirty="0"/>
              <a:t>Wound care provided by VNA</a:t>
            </a:r>
          </a:p>
          <a:p>
            <a:pPr lvl="4"/>
            <a:r>
              <a:rPr lang="en-US" dirty="0"/>
              <a:t>Change in wound necessitating change in wound care strategy</a:t>
            </a:r>
          </a:p>
          <a:p>
            <a:pPr lvl="4"/>
            <a:r>
              <a:rPr lang="en-US" dirty="0"/>
              <a:t>Patient and/or family is reliable</a:t>
            </a:r>
          </a:p>
          <a:p>
            <a:pPr lvl="3"/>
            <a:r>
              <a:rPr lang="en-US" dirty="0"/>
              <a:t>4-6 weeks</a:t>
            </a:r>
          </a:p>
          <a:p>
            <a:pPr lvl="4"/>
            <a:r>
              <a:rPr lang="en-US" dirty="0"/>
              <a:t>Stable wound with stable wound care</a:t>
            </a:r>
          </a:p>
          <a:p>
            <a:pPr lvl="2"/>
            <a:r>
              <a:rPr lang="en-US" dirty="0"/>
              <a:t>Patients who do not need to be seen (or cannot be seen)</a:t>
            </a:r>
          </a:p>
          <a:p>
            <a:pPr lvl="3"/>
            <a:r>
              <a:rPr lang="en-US" dirty="0"/>
              <a:t>Residents of skilled nursing facilities</a:t>
            </a:r>
          </a:p>
          <a:p>
            <a:pPr lvl="3"/>
            <a:r>
              <a:rPr lang="en-US" dirty="0"/>
              <a:t>No open wounds</a:t>
            </a:r>
          </a:p>
          <a:p>
            <a:pPr lvl="3"/>
            <a:r>
              <a:rPr lang="en-US" dirty="0"/>
              <a:t>Extended follow up in very stable patients</a:t>
            </a:r>
          </a:p>
        </p:txBody>
      </p:sp>
    </p:spTree>
    <p:extLst>
      <p:ext uri="{BB962C8B-B14F-4D97-AF65-F5344CB8AC3E}">
        <p14:creationId xmlns:p14="http://schemas.microsoft.com/office/powerpoint/2010/main" val="78865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6" y="112608"/>
            <a:ext cx="5248470" cy="1325563"/>
          </a:xfrm>
        </p:spPr>
        <p:txBody>
          <a:bodyPr/>
          <a:lstStyle/>
          <a:p>
            <a:r>
              <a:rPr lang="en-US" dirty="0" err="1"/>
              <a:t>Telehealth</a:t>
            </a:r>
            <a:endParaRPr lang="en-US" dirty="0"/>
          </a:p>
        </p:txBody>
      </p:sp>
      <p:sp>
        <p:nvSpPr>
          <p:cNvPr id="3" name="Content Placeholder 2"/>
          <p:cNvSpPr>
            <a:spLocks noGrp="1"/>
          </p:cNvSpPr>
          <p:nvPr>
            <p:ph idx="1"/>
          </p:nvPr>
        </p:nvSpPr>
        <p:spPr>
          <a:xfrm>
            <a:off x="297470" y="1510333"/>
            <a:ext cx="11056330" cy="4700161"/>
          </a:xfrm>
        </p:spPr>
        <p:txBody>
          <a:bodyPr>
            <a:normAutofit lnSpcReduction="10000"/>
          </a:bodyPr>
          <a:lstStyle/>
          <a:p>
            <a:r>
              <a:rPr lang="en-US" dirty="0"/>
              <a:t>Reimbursement is same as in person E&amp;M</a:t>
            </a:r>
          </a:p>
          <a:p>
            <a:r>
              <a:rPr lang="en-US" dirty="0"/>
              <a:t>Real-time communication</a:t>
            </a:r>
          </a:p>
          <a:p>
            <a:pPr lvl="1"/>
            <a:r>
              <a:rPr lang="en-US" dirty="0"/>
              <a:t>Telephone with photos</a:t>
            </a:r>
          </a:p>
          <a:p>
            <a:pPr lvl="1"/>
            <a:r>
              <a:rPr lang="en-US" dirty="0"/>
              <a:t>Audio/video telecommunication</a:t>
            </a:r>
          </a:p>
          <a:p>
            <a:pPr lvl="2"/>
            <a:r>
              <a:rPr lang="en-US" dirty="0" err="1"/>
              <a:t>Facetime</a:t>
            </a:r>
            <a:endParaRPr lang="en-US" dirty="0"/>
          </a:p>
          <a:p>
            <a:pPr lvl="2"/>
            <a:r>
              <a:rPr lang="en-US" dirty="0"/>
              <a:t>Zoom</a:t>
            </a:r>
          </a:p>
          <a:p>
            <a:pPr lvl="2"/>
            <a:r>
              <a:rPr lang="en-US" dirty="0" err="1"/>
              <a:t>Doxy.me</a:t>
            </a:r>
            <a:endParaRPr lang="en-US" dirty="0"/>
          </a:p>
          <a:p>
            <a:pPr lvl="2"/>
            <a:r>
              <a:rPr lang="en-US" dirty="0"/>
              <a:t>Skype</a:t>
            </a:r>
          </a:p>
          <a:p>
            <a:r>
              <a:rPr lang="en-US" dirty="0"/>
              <a:t>Clinic nurses call patient and determine capability</a:t>
            </a:r>
          </a:p>
          <a:p>
            <a:r>
              <a:rPr lang="en-US" dirty="0"/>
              <a:t>Schedule time with a 1 hour window</a:t>
            </a:r>
          </a:p>
          <a:p>
            <a:pPr lvl="1"/>
            <a:r>
              <a:rPr lang="en-US" dirty="0"/>
              <a:t>Shows on schedule as </a:t>
            </a:r>
            <a:r>
              <a:rPr lang="en-US" dirty="0" err="1"/>
              <a:t>telehealth</a:t>
            </a:r>
            <a:r>
              <a:rPr lang="en-US" dirty="0"/>
              <a:t> visit with desired modality</a:t>
            </a:r>
          </a:p>
          <a:p>
            <a:pPr lvl="1"/>
            <a:r>
              <a:rPr lang="en-US" dirty="0"/>
              <a:t>If possible schedule with VNA or SNF nursing staff</a:t>
            </a:r>
          </a:p>
        </p:txBody>
      </p:sp>
    </p:spTree>
    <p:extLst>
      <p:ext uri="{BB962C8B-B14F-4D97-AF65-F5344CB8AC3E}">
        <p14:creationId xmlns:p14="http://schemas.microsoft.com/office/powerpoint/2010/main" val="2982691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E0D9A6FE568346A4BACD72C4CFAA2B" ma:contentTypeVersion="12" ma:contentTypeDescription="Create a new document." ma:contentTypeScope="" ma:versionID="da27ab1b3031e59a267d1317721f064d">
  <xsd:schema xmlns:xsd="http://www.w3.org/2001/XMLSchema" xmlns:xs="http://www.w3.org/2001/XMLSchema" xmlns:p="http://schemas.microsoft.com/office/2006/metadata/properties" xmlns:ns2="97906263-9cb2-4f48-86d2-703eae2dee99" xmlns:ns3="8f7a9ff5-2916-4c9f-b38b-69ccf6165550" targetNamespace="http://schemas.microsoft.com/office/2006/metadata/properties" ma:root="true" ma:fieldsID="869b482df92e8413792227993c55860d" ns2:_="" ns3:_="">
    <xsd:import namespace="97906263-9cb2-4f48-86d2-703eae2dee99"/>
    <xsd:import namespace="8f7a9ff5-2916-4c9f-b38b-69ccf61655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06263-9cb2-4f48-86d2-703eae2dee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7a9ff5-2916-4c9f-b38b-69ccf616555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D49388-39CE-459A-B91A-2E494B3FCBDC}">
  <ds:schemaRefs>
    <ds:schemaRef ds:uri="http://schemas.microsoft.com/sharepoint/v3/contenttype/forms"/>
  </ds:schemaRefs>
</ds:datastoreItem>
</file>

<file path=customXml/itemProps2.xml><?xml version="1.0" encoding="utf-8"?>
<ds:datastoreItem xmlns:ds="http://schemas.openxmlformats.org/officeDocument/2006/customXml" ds:itemID="{B1633FE7-3FAF-411F-A286-06672458865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4F97B7-8597-41C3-B12F-D4D780F78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06263-9cb2-4f48-86d2-703eae2dee99"/>
    <ds:schemaRef ds:uri="8f7a9ff5-2916-4c9f-b38b-69ccf61655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TotalTime>
  <Words>1140</Words>
  <Application>Microsoft Macintosh PowerPoint</Application>
  <PresentationFormat>Widescreen</PresentationFormat>
  <Paragraphs>182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Wound Care is An Essential Service During COVID-19 Pandemic</vt:lpstr>
      <vt:lpstr>PowerPoint Presentation</vt:lpstr>
      <vt:lpstr>PowerPoint Presentation</vt:lpstr>
      <vt:lpstr>Why Are Wound Patients Special?</vt:lpstr>
      <vt:lpstr>Role of the Wound Center</vt:lpstr>
      <vt:lpstr>A moderated approach</vt:lpstr>
      <vt:lpstr>Telehealth</vt:lpstr>
      <vt:lpstr>Tips for Wound Telehealth</vt:lpstr>
      <vt:lpstr>Wound Clinic Daily Operations</vt:lpstr>
      <vt:lpstr>Wound Clinic Daily Operations</vt:lpstr>
      <vt:lpstr>Use Time and Clinic Personnel Wisely</vt:lpstr>
      <vt:lpstr>Use Additional Time/Personnel Wisely</vt:lpstr>
      <vt:lpstr>Keep Wound Care Essential</vt:lpstr>
      <vt:lpstr>At Some Point They Will Need to be Seen…</vt:lpstr>
      <vt:lpstr>How to manage patients with respiratory illness, including COVID19</vt:lpstr>
      <vt:lpstr>Learn to Don/Doff</vt:lpstr>
      <vt:lpstr>Be Safe and Make This an Opportunity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Hiltebeitel</dc:creator>
  <cp:lastModifiedBy>Lisa Gould</cp:lastModifiedBy>
  <cp:revision>18</cp:revision>
  <dcterms:created xsi:type="dcterms:W3CDTF">2020-04-01T18:32:01Z</dcterms:created>
  <dcterms:modified xsi:type="dcterms:W3CDTF">2020-04-15T14:11:54Z</dcterms:modified>
</cp:coreProperties>
</file>